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21" r:id="rId2"/>
    <p:sldId id="422" r:id="rId3"/>
    <p:sldId id="423" r:id="rId4"/>
    <p:sldId id="424" r:id="rId5"/>
    <p:sldId id="462" r:id="rId6"/>
    <p:sldId id="425" r:id="rId7"/>
    <p:sldId id="426" r:id="rId8"/>
    <p:sldId id="427" r:id="rId9"/>
    <p:sldId id="428" r:id="rId10"/>
    <p:sldId id="429" r:id="rId11"/>
    <p:sldId id="430" r:id="rId12"/>
    <p:sldId id="431" r:id="rId13"/>
    <p:sldId id="432" r:id="rId14"/>
    <p:sldId id="433" r:id="rId15"/>
    <p:sldId id="434" r:id="rId16"/>
    <p:sldId id="435" r:id="rId17"/>
    <p:sldId id="436" r:id="rId18"/>
    <p:sldId id="437" r:id="rId19"/>
    <p:sldId id="438" r:id="rId20"/>
    <p:sldId id="439" r:id="rId21"/>
    <p:sldId id="440" r:id="rId22"/>
    <p:sldId id="441" r:id="rId23"/>
    <p:sldId id="442" r:id="rId24"/>
    <p:sldId id="443" r:id="rId25"/>
    <p:sldId id="444" r:id="rId26"/>
    <p:sldId id="445" r:id="rId27"/>
    <p:sldId id="446" r:id="rId28"/>
    <p:sldId id="447" r:id="rId29"/>
    <p:sldId id="448" r:id="rId30"/>
    <p:sldId id="449" r:id="rId31"/>
    <p:sldId id="450" r:id="rId32"/>
    <p:sldId id="451" r:id="rId33"/>
    <p:sldId id="452" r:id="rId34"/>
    <p:sldId id="453" r:id="rId35"/>
    <p:sldId id="454" r:id="rId36"/>
    <p:sldId id="455" r:id="rId37"/>
    <p:sldId id="456" r:id="rId38"/>
    <p:sldId id="457" r:id="rId39"/>
    <p:sldId id="458" r:id="rId40"/>
    <p:sldId id="459" r:id="rId41"/>
    <p:sldId id="460" r:id="rId42"/>
    <p:sldId id="46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1" autoAdjust="0"/>
    <p:restoredTop sz="94660"/>
  </p:normalViewPr>
  <p:slideViewPr>
    <p:cSldViewPr snapToGrid="0">
      <p:cViewPr varScale="1">
        <p:scale>
          <a:sx n="72" d="100"/>
          <a:sy n="72" d="100"/>
        </p:scale>
        <p:origin x="44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9076F-7A6A-4867-BBC0-EFC9E4E0A5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CC7446-3EC7-47C6-9E5C-6B9DF40970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682C72-8C49-4ACD-B557-E7CB0C9FBDDA}"/>
              </a:ext>
            </a:extLst>
          </p:cNvPr>
          <p:cNvSpPr>
            <a:spLocks noGrp="1"/>
          </p:cNvSpPr>
          <p:nvPr>
            <p:ph type="dt" sz="half" idx="10"/>
          </p:nvPr>
        </p:nvSpPr>
        <p:spPr/>
        <p:txBody>
          <a:bodyPr/>
          <a:lstStyle/>
          <a:p>
            <a:fld id="{80BA1F69-4901-4769-BEEE-555572244AD2}" type="datetimeFigureOut">
              <a:rPr lang="en-US" smtClean="0"/>
              <a:t>7/22/2020</a:t>
            </a:fld>
            <a:endParaRPr lang="en-US"/>
          </a:p>
        </p:txBody>
      </p:sp>
      <p:sp>
        <p:nvSpPr>
          <p:cNvPr id="5" name="Footer Placeholder 4">
            <a:extLst>
              <a:ext uri="{FF2B5EF4-FFF2-40B4-BE49-F238E27FC236}">
                <a16:creationId xmlns:a16="http://schemas.microsoft.com/office/drawing/2014/main" id="{40FC1B4E-F35E-4CA2-BAF5-1CDB8D32AE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42B4D2-AC76-4204-BC9F-7D59A5CDFE2D}"/>
              </a:ext>
            </a:extLst>
          </p:cNvPr>
          <p:cNvSpPr>
            <a:spLocks noGrp="1"/>
          </p:cNvSpPr>
          <p:nvPr>
            <p:ph type="sldNum" sz="quarter" idx="12"/>
          </p:nvPr>
        </p:nvSpPr>
        <p:spPr/>
        <p:txBody>
          <a:bodyPr/>
          <a:lstStyle/>
          <a:p>
            <a:fld id="{FC1AC685-DC24-4F7B-8F37-3A178D7EADA0}" type="slidenum">
              <a:rPr lang="en-US" smtClean="0"/>
              <a:t>‹#›</a:t>
            </a:fld>
            <a:endParaRPr lang="en-US"/>
          </a:p>
        </p:txBody>
      </p:sp>
    </p:spTree>
    <p:extLst>
      <p:ext uri="{BB962C8B-B14F-4D97-AF65-F5344CB8AC3E}">
        <p14:creationId xmlns:p14="http://schemas.microsoft.com/office/powerpoint/2010/main" val="1446424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08AC7-D124-4658-A782-4B398584BA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97414C-4D14-4AF2-9EB3-32D4CB9C96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2405B-D820-482C-B6E0-F688C291C2C2}"/>
              </a:ext>
            </a:extLst>
          </p:cNvPr>
          <p:cNvSpPr>
            <a:spLocks noGrp="1"/>
          </p:cNvSpPr>
          <p:nvPr>
            <p:ph type="dt" sz="half" idx="10"/>
          </p:nvPr>
        </p:nvSpPr>
        <p:spPr/>
        <p:txBody>
          <a:bodyPr/>
          <a:lstStyle/>
          <a:p>
            <a:fld id="{80BA1F69-4901-4769-BEEE-555572244AD2}" type="datetimeFigureOut">
              <a:rPr lang="en-US" smtClean="0"/>
              <a:t>7/22/2020</a:t>
            </a:fld>
            <a:endParaRPr lang="en-US"/>
          </a:p>
        </p:txBody>
      </p:sp>
      <p:sp>
        <p:nvSpPr>
          <p:cNvPr id="5" name="Footer Placeholder 4">
            <a:extLst>
              <a:ext uri="{FF2B5EF4-FFF2-40B4-BE49-F238E27FC236}">
                <a16:creationId xmlns:a16="http://schemas.microsoft.com/office/drawing/2014/main" id="{F0E303D9-9DC0-4930-9CC6-4558857918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63FC7-06F4-4920-B225-B9D197C4436E}"/>
              </a:ext>
            </a:extLst>
          </p:cNvPr>
          <p:cNvSpPr>
            <a:spLocks noGrp="1"/>
          </p:cNvSpPr>
          <p:nvPr>
            <p:ph type="sldNum" sz="quarter" idx="12"/>
          </p:nvPr>
        </p:nvSpPr>
        <p:spPr/>
        <p:txBody>
          <a:bodyPr/>
          <a:lstStyle/>
          <a:p>
            <a:fld id="{FC1AC685-DC24-4F7B-8F37-3A178D7EADA0}" type="slidenum">
              <a:rPr lang="en-US" smtClean="0"/>
              <a:t>‹#›</a:t>
            </a:fld>
            <a:endParaRPr lang="en-US"/>
          </a:p>
        </p:txBody>
      </p:sp>
    </p:spTree>
    <p:extLst>
      <p:ext uri="{BB962C8B-B14F-4D97-AF65-F5344CB8AC3E}">
        <p14:creationId xmlns:p14="http://schemas.microsoft.com/office/powerpoint/2010/main" val="1767918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691AAC-4192-4CF9-B81B-913ED887D6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200872-1C70-4831-9156-601023FCF0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88E470-BC2D-4437-8121-17A0CE5D1E31}"/>
              </a:ext>
            </a:extLst>
          </p:cNvPr>
          <p:cNvSpPr>
            <a:spLocks noGrp="1"/>
          </p:cNvSpPr>
          <p:nvPr>
            <p:ph type="dt" sz="half" idx="10"/>
          </p:nvPr>
        </p:nvSpPr>
        <p:spPr/>
        <p:txBody>
          <a:bodyPr/>
          <a:lstStyle/>
          <a:p>
            <a:fld id="{80BA1F69-4901-4769-BEEE-555572244AD2}" type="datetimeFigureOut">
              <a:rPr lang="en-US" smtClean="0"/>
              <a:t>7/22/2020</a:t>
            </a:fld>
            <a:endParaRPr lang="en-US"/>
          </a:p>
        </p:txBody>
      </p:sp>
      <p:sp>
        <p:nvSpPr>
          <p:cNvPr id="5" name="Footer Placeholder 4">
            <a:extLst>
              <a:ext uri="{FF2B5EF4-FFF2-40B4-BE49-F238E27FC236}">
                <a16:creationId xmlns:a16="http://schemas.microsoft.com/office/drawing/2014/main" id="{9BD24175-9BB4-4BB4-8271-F1529A89A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C876ED-7213-4A14-93C3-420910EC775A}"/>
              </a:ext>
            </a:extLst>
          </p:cNvPr>
          <p:cNvSpPr>
            <a:spLocks noGrp="1"/>
          </p:cNvSpPr>
          <p:nvPr>
            <p:ph type="sldNum" sz="quarter" idx="12"/>
          </p:nvPr>
        </p:nvSpPr>
        <p:spPr/>
        <p:txBody>
          <a:bodyPr/>
          <a:lstStyle/>
          <a:p>
            <a:fld id="{FC1AC685-DC24-4F7B-8F37-3A178D7EADA0}" type="slidenum">
              <a:rPr lang="en-US" smtClean="0"/>
              <a:t>‹#›</a:t>
            </a:fld>
            <a:endParaRPr lang="en-US"/>
          </a:p>
        </p:txBody>
      </p:sp>
    </p:spTree>
    <p:extLst>
      <p:ext uri="{BB962C8B-B14F-4D97-AF65-F5344CB8AC3E}">
        <p14:creationId xmlns:p14="http://schemas.microsoft.com/office/powerpoint/2010/main" val="382525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E46EF-ED19-4EA0-8136-7FDF045AB3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F2D462-7A68-4F7D-A82E-5254EB7726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6B5F31-FA14-489B-9C46-669DFD3086E0}"/>
              </a:ext>
            </a:extLst>
          </p:cNvPr>
          <p:cNvSpPr>
            <a:spLocks noGrp="1"/>
          </p:cNvSpPr>
          <p:nvPr>
            <p:ph type="dt" sz="half" idx="10"/>
          </p:nvPr>
        </p:nvSpPr>
        <p:spPr/>
        <p:txBody>
          <a:bodyPr/>
          <a:lstStyle/>
          <a:p>
            <a:fld id="{80BA1F69-4901-4769-BEEE-555572244AD2}" type="datetimeFigureOut">
              <a:rPr lang="en-US" smtClean="0"/>
              <a:t>7/22/2020</a:t>
            </a:fld>
            <a:endParaRPr lang="en-US"/>
          </a:p>
        </p:txBody>
      </p:sp>
      <p:sp>
        <p:nvSpPr>
          <p:cNvPr id="5" name="Footer Placeholder 4">
            <a:extLst>
              <a:ext uri="{FF2B5EF4-FFF2-40B4-BE49-F238E27FC236}">
                <a16:creationId xmlns:a16="http://schemas.microsoft.com/office/drawing/2014/main" id="{6738A4CD-5860-4F90-BA29-7C161E74BE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DBF40C-18CD-489F-A518-4B6FDD6BD98E}"/>
              </a:ext>
            </a:extLst>
          </p:cNvPr>
          <p:cNvSpPr>
            <a:spLocks noGrp="1"/>
          </p:cNvSpPr>
          <p:nvPr>
            <p:ph type="sldNum" sz="quarter" idx="12"/>
          </p:nvPr>
        </p:nvSpPr>
        <p:spPr/>
        <p:txBody>
          <a:bodyPr/>
          <a:lstStyle/>
          <a:p>
            <a:fld id="{FC1AC685-DC24-4F7B-8F37-3A178D7EADA0}" type="slidenum">
              <a:rPr lang="en-US" smtClean="0"/>
              <a:t>‹#›</a:t>
            </a:fld>
            <a:endParaRPr lang="en-US"/>
          </a:p>
        </p:txBody>
      </p:sp>
    </p:spTree>
    <p:extLst>
      <p:ext uri="{BB962C8B-B14F-4D97-AF65-F5344CB8AC3E}">
        <p14:creationId xmlns:p14="http://schemas.microsoft.com/office/powerpoint/2010/main" val="1808018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713A-AE65-419E-8633-D361C5985C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9E2FE6-CE3C-4942-BADE-4926DB3D55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2CAF03-F425-4FE8-98BA-491EEA4C6FDB}"/>
              </a:ext>
            </a:extLst>
          </p:cNvPr>
          <p:cNvSpPr>
            <a:spLocks noGrp="1"/>
          </p:cNvSpPr>
          <p:nvPr>
            <p:ph type="dt" sz="half" idx="10"/>
          </p:nvPr>
        </p:nvSpPr>
        <p:spPr/>
        <p:txBody>
          <a:bodyPr/>
          <a:lstStyle/>
          <a:p>
            <a:fld id="{80BA1F69-4901-4769-BEEE-555572244AD2}" type="datetimeFigureOut">
              <a:rPr lang="en-US" smtClean="0"/>
              <a:t>7/22/2020</a:t>
            </a:fld>
            <a:endParaRPr lang="en-US"/>
          </a:p>
        </p:txBody>
      </p:sp>
      <p:sp>
        <p:nvSpPr>
          <p:cNvPr id="5" name="Footer Placeholder 4">
            <a:extLst>
              <a:ext uri="{FF2B5EF4-FFF2-40B4-BE49-F238E27FC236}">
                <a16:creationId xmlns:a16="http://schemas.microsoft.com/office/drawing/2014/main" id="{D02B4275-7690-4FD6-A3F2-E561298CA7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2E586A-25FD-4027-AF86-610ED726F193}"/>
              </a:ext>
            </a:extLst>
          </p:cNvPr>
          <p:cNvSpPr>
            <a:spLocks noGrp="1"/>
          </p:cNvSpPr>
          <p:nvPr>
            <p:ph type="sldNum" sz="quarter" idx="12"/>
          </p:nvPr>
        </p:nvSpPr>
        <p:spPr/>
        <p:txBody>
          <a:bodyPr/>
          <a:lstStyle/>
          <a:p>
            <a:fld id="{FC1AC685-DC24-4F7B-8F37-3A178D7EADA0}" type="slidenum">
              <a:rPr lang="en-US" smtClean="0"/>
              <a:t>‹#›</a:t>
            </a:fld>
            <a:endParaRPr lang="en-US"/>
          </a:p>
        </p:txBody>
      </p:sp>
    </p:spTree>
    <p:extLst>
      <p:ext uri="{BB962C8B-B14F-4D97-AF65-F5344CB8AC3E}">
        <p14:creationId xmlns:p14="http://schemas.microsoft.com/office/powerpoint/2010/main" val="584245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37C3-FD29-4D83-B96D-B8B6423F8B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A5E9C8-B5BC-478A-BEE8-1D62A94E10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4CA78B-2192-467B-B138-E0D6423D26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8F02A1-D6C1-4255-BDBC-4FFABFD62854}"/>
              </a:ext>
            </a:extLst>
          </p:cNvPr>
          <p:cNvSpPr>
            <a:spLocks noGrp="1"/>
          </p:cNvSpPr>
          <p:nvPr>
            <p:ph type="dt" sz="half" idx="10"/>
          </p:nvPr>
        </p:nvSpPr>
        <p:spPr/>
        <p:txBody>
          <a:bodyPr/>
          <a:lstStyle/>
          <a:p>
            <a:fld id="{80BA1F69-4901-4769-BEEE-555572244AD2}" type="datetimeFigureOut">
              <a:rPr lang="en-US" smtClean="0"/>
              <a:t>7/22/2020</a:t>
            </a:fld>
            <a:endParaRPr lang="en-US"/>
          </a:p>
        </p:txBody>
      </p:sp>
      <p:sp>
        <p:nvSpPr>
          <p:cNvPr id="6" name="Footer Placeholder 5">
            <a:extLst>
              <a:ext uri="{FF2B5EF4-FFF2-40B4-BE49-F238E27FC236}">
                <a16:creationId xmlns:a16="http://schemas.microsoft.com/office/drawing/2014/main" id="{A5F74321-CFC0-47BE-86F3-57A5AC3286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9B8D4C-9309-4711-80C0-CAD20C162C8B}"/>
              </a:ext>
            </a:extLst>
          </p:cNvPr>
          <p:cNvSpPr>
            <a:spLocks noGrp="1"/>
          </p:cNvSpPr>
          <p:nvPr>
            <p:ph type="sldNum" sz="quarter" idx="12"/>
          </p:nvPr>
        </p:nvSpPr>
        <p:spPr/>
        <p:txBody>
          <a:bodyPr/>
          <a:lstStyle/>
          <a:p>
            <a:fld id="{FC1AC685-DC24-4F7B-8F37-3A178D7EADA0}" type="slidenum">
              <a:rPr lang="en-US" smtClean="0"/>
              <a:t>‹#›</a:t>
            </a:fld>
            <a:endParaRPr lang="en-US"/>
          </a:p>
        </p:txBody>
      </p:sp>
    </p:spTree>
    <p:extLst>
      <p:ext uri="{BB962C8B-B14F-4D97-AF65-F5344CB8AC3E}">
        <p14:creationId xmlns:p14="http://schemas.microsoft.com/office/powerpoint/2010/main" val="528960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9A0D-1D03-4DAE-A821-7A28173345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CE2D60-9FE1-47A2-A667-B50A8CFB95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A9DEC1-7B99-4EEC-994A-E430E45A7A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A52FD9-6272-4A2D-A40F-D255CC4F0E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3C0044-CE44-48D5-8FDC-0D2BB60B90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8A2245-03FE-47EA-9D9B-13FA1FEB1A3B}"/>
              </a:ext>
            </a:extLst>
          </p:cNvPr>
          <p:cNvSpPr>
            <a:spLocks noGrp="1"/>
          </p:cNvSpPr>
          <p:nvPr>
            <p:ph type="dt" sz="half" idx="10"/>
          </p:nvPr>
        </p:nvSpPr>
        <p:spPr/>
        <p:txBody>
          <a:bodyPr/>
          <a:lstStyle/>
          <a:p>
            <a:fld id="{80BA1F69-4901-4769-BEEE-555572244AD2}" type="datetimeFigureOut">
              <a:rPr lang="en-US" smtClean="0"/>
              <a:t>7/22/2020</a:t>
            </a:fld>
            <a:endParaRPr lang="en-US"/>
          </a:p>
        </p:txBody>
      </p:sp>
      <p:sp>
        <p:nvSpPr>
          <p:cNvPr id="8" name="Footer Placeholder 7">
            <a:extLst>
              <a:ext uri="{FF2B5EF4-FFF2-40B4-BE49-F238E27FC236}">
                <a16:creationId xmlns:a16="http://schemas.microsoft.com/office/drawing/2014/main" id="{1B7C91DC-8509-4BD9-80F9-382D66A89C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EBF6FE-A80E-42F1-A42A-4A86FBA74CD0}"/>
              </a:ext>
            </a:extLst>
          </p:cNvPr>
          <p:cNvSpPr>
            <a:spLocks noGrp="1"/>
          </p:cNvSpPr>
          <p:nvPr>
            <p:ph type="sldNum" sz="quarter" idx="12"/>
          </p:nvPr>
        </p:nvSpPr>
        <p:spPr/>
        <p:txBody>
          <a:bodyPr/>
          <a:lstStyle/>
          <a:p>
            <a:fld id="{FC1AC685-DC24-4F7B-8F37-3A178D7EADA0}" type="slidenum">
              <a:rPr lang="en-US" smtClean="0"/>
              <a:t>‹#›</a:t>
            </a:fld>
            <a:endParaRPr lang="en-US"/>
          </a:p>
        </p:txBody>
      </p:sp>
    </p:spTree>
    <p:extLst>
      <p:ext uri="{BB962C8B-B14F-4D97-AF65-F5344CB8AC3E}">
        <p14:creationId xmlns:p14="http://schemas.microsoft.com/office/powerpoint/2010/main" val="2754381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CE2BD-FB8E-48E0-83E5-77C5229950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E7F9AE-8752-46EC-BE9A-5CA08BEA2683}"/>
              </a:ext>
            </a:extLst>
          </p:cNvPr>
          <p:cNvSpPr>
            <a:spLocks noGrp="1"/>
          </p:cNvSpPr>
          <p:nvPr>
            <p:ph type="dt" sz="half" idx="10"/>
          </p:nvPr>
        </p:nvSpPr>
        <p:spPr/>
        <p:txBody>
          <a:bodyPr/>
          <a:lstStyle/>
          <a:p>
            <a:fld id="{80BA1F69-4901-4769-BEEE-555572244AD2}" type="datetimeFigureOut">
              <a:rPr lang="en-US" smtClean="0"/>
              <a:t>7/22/2020</a:t>
            </a:fld>
            <a:endParaRPr lang="en-US"/>
          </a:p>
        </p:txBody>
      </p:sp>
      <p:sp>
        <p:nvSpPr>
          <p:cNvPr id="4" name="Footer Placeholder 3">
            <a:extLst>
              <a:ext uri="{FF2B5EF4-FFF2-40B4-BE49-F238E27FC236}">
                <a16:creationId xmlns:a16="http://schemas.microsoft.com/office/drawing/2014/main" id="{98114A99-1D88-4125-8789-FD074DA585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0684B6-B93C-459B-BC64-FB5D253690AD}"/>
              </a:ext>
            </a:extLst>
          </p:cNvPr>
          <p:cNvSpPr>
            <a:spLocks noGrp="1"/>
          </p:cNvSpPr>
          <p:nvPr>
            <p:ph type="sldNum" sz="quarter" idx="12"/>
          </p:nvPr>
        </p:nvSpPr>
        <p:spPr/>
        <p:txBody>
          <a:bodyPr/>
          <a:lstStyle/>
          <a:p>
            <a:fld id="{FC1AC685-DC24-4F7B-8F37-3A178D7EADA0}" type="slidenum">
              <a:rPr lang="en-US" smtClean="0"/>
              <a:t>‹#›</a:t>
            </a:fld>
            <a:endParaRPr lang="en-US"/>
          </a:p>
        </p:txBody>
      </p:sp>
    </p:spTree>
    <p:extLst>
      <p:ext uri="{BB962C8B-B14F-4D97-AF65-F5344CB8AC3E}">
        <p14:creationId xmlns:p14="http://schemas.microsoft.com/office/powerpoint/2010/main" val="1500437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3D27B8-6B39-4F5C-BD85-6AACCA4C2F43}"/>
              </a:ext>
            </a:extLst>
          </p:cNvPr>
          <p:cNvSpPr>
            <a:spLocks noGrp="1"/>
          </p:cNvSpPr>
          <p:nvPr>
            <p:ph type="dt" sz="half" idx="10"/>
          </p:nvPr>
        </p:nvSpPr>
        <p:spPr/>
        <p:txBody>
          <a:bodyPr/>
          <a:lstStyle/>
          <a:p>
            <a:fld id="{80BA1F69-4901-4769-BEEE-555572244AD2}" type="datetimeFigureOut">
              <a:rPr lang="en-US" smtClean="0"/>
              <a:t>7/22/2020</a:t>
            </a:fld>
            <a:endParaRPr lang="en-US"/>
          </a:p>
        </p:txBody>
      </p:sp>
      <p:sp>
        <p:nvSpPr>
          <p:cNvPr id="3" name="Footer Placeholder 2">
            <a:extLst>
              <a:ext uri="{FF2B5EF4-FFF2-40B4-BE49-F238E27FC236}">
                <a16:creationId xmlns:a16="http://schemas.microsoft.com/office/drawing/2014/main" id="{67AA2894-9D02-4BCC-90F0-1C00A0CA91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899069-2072-4CB1-9909-893D9F14436E}"/>
              </a:ext>
            </a:extLst>
          </p:cNvPr>
          <p:cNvSpPr>
            <a:spLocks noGrp="1"/>
          </p:cNvSpPr>
          <p:nvPr>
            <p:ph type="sldNum" sz="quarter" idx="12"/>
          </p:nvPr>
        </p:nvSpPr>
        <p:spPr/>
        <p:txBody>
          <a:bodyPr/>
          <a:lstStyle/>
          <a:p>
            <a:fld id="{FC1AC685-DC24-4F7B-8F37-3A178D7EADA0}" type="slidenum">
              <a:rPr lang="en-US" smtClean="0"/>
              <a:t>‹#›</a:t>
            </a:fld>
            <a:endParaRPr lang="en-US"/>
          </a:p>
        </p:txBody>
      </p:sp>
    </p:spTree>
    <p:extLst>
      <p:ext uri="{BB962C8B-B14F-4D97-AF65-F5344CB8AC3E}">
        <p14:creationId xmlns:p14="http://schemas.microsoft.com/office/powerpoint/2010/main" val="597935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48AFE-ED3A-45D4-A612-95C80D8D74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76A4F1-BC79-48F1-A810-E9DCB3892B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C73628-EF2F-4A7D-9B20-4C7DDD8FD3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46CEEB-2D5D-415C-B203-9B990C6EA859}"/>
              </a:ext>
            </a:extLst>
          </p:cNvPr>
          <p:cNvSpPr>
            <a:spLocks noGrp="1"/>
          </p:cNvSpPr>
          <p:nvPr>
            <p:ph type="dt" sz="half" idx="10"/>
          </p:nvPr>
        </p:nvSpPr>
        <p:spPr/>
        <p:txBody>
          <a:bodyPr/>
          <a:lstStyle/>
          <a:p>
            <a:fld id="{80BA1F69-4901-4769-BEEE-555572244AD2}" type="datetimeFigureOut">
              <a:rPr lang="en-US" smtClean="0"/>
              <a:t>7/22/2020</a:t>
            </a:fld>
            <a:endParaRPr lang="en-US"/>
          </a:p>
        </p:txBody>
      </p:sp>
      <p:sp>
        <p:nvSpPr>
          <p:cNvPr id="6" name="Footer Placeholder 5">
            <a:extLst>
              <a:ext uri="{FF2B5EF4-FFF2-40B4-BE49-F238E27FC236}">
                <a16:creationId xmlns:a16="http://schemas.microsoft.com/office/drawing/2014/main" id="{9BD12192-80FB-4909-B6CF-71B1280BCB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66FEF1-F5EF-4BF8-BCF7-93F6D41864C6}"/>
              </a:ext>
            </a:extLst>
          </p:cNvPr>
          <p:cNvSpPr>
            <a:spLocks noGrp="1"/>
          </p:cNvSpPr>
          <p:nvPr>
            <p:ph type="sldNum" sz="quarter" idx="12"/>
          </p:nvPr>
        </p:nvSpPr>
        <p:spPr/>
        <p:txBody>
          <a:bodyPr/>
          <a:lstStyle/>
          <a:p>
            <a:fld id="{FC1AC685-DC24-4F7B-8F37-3A178D7EADA0}" type="slidenum">
              <a:rPr lang="en-US" smtClean="0"/>
              <a:t>‹#›</a:t>
            </a:fld>
            <a:endParaRPr lang="en-US"/>
          </a:p>
        </p:txBody>
      </p:sp>
    </p:spTree>
    <p:extLst>
      <p:ext uri="{BB962C8B-B14F-4D97-AF65-F5344CB8AC3E}">
        <p14:creationId xmlns:p14="http://schemas.microsoft.com/office/powerpoint/2010/main" val="1006893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9424D-DB3B-47F1-BC6A-A58C99CBEC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83883F-AE23-49B6-B264-87F2B2B549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0DE0C3-AE8E-4BE6-94C1-229DF3175F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1339CD-CCC1-4531-A169-22B5905DF59B}"/>
              </a:ext>
            </a:extLst>
          </p:cNvPr>
          <p:cNvSpPr>
            <a:spLocks noGrp="1"/>
          </p:cNvSpPr>
          <p:nvPr>
            <p:ph type="dt" sz="half" idx="10"/>
          </p:nvPr>
        </p:nvSpPr>
        <p:spPr/>
        <p:txBody>
          <a:bodyPr/>
          <a:lstStyle/>
          <a:p>
            <a:fld id="{80BA1F69-4901-4769-BEEE-555572244AD2}" type="datetimeFigureOut">
              <a:rPr lang="en-US" smtClean="0"/>
              <a:t>7/22/2020</a:t>
            </a:fld>
            <a:endParaRPr lang="en-US"/>
          </a:p>
        </p:txBody>
      </p:sp>
      <p:sp>
        <p:nvSpPr>
          <p:cNvPr id="6" name="Footer Placeholder 5">
            <a:extLst>
              <a:ext uri="{FF2B5EF4-FFF2-40B4-BE49-F238E27FC236}">
                <a16:creationId xmlns:a16="http://schemas.microsoft.com/office/drawing/2014/main" id="{64A9CC86-0745-4978-95BD-926EF4A962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04014C-FE12-4A18-9171-D246A7AD6AEF}"/>
              </a:ext>
            </a:extLst>
          </p:cNvPr>
          <p:cNvSpPr>
            <a:spLocks noGrp="1"/>
          </p:cNvSpPr>
          <p:nvPr>
            <p:ph type="sldNum" sz="quarter" idx="12"/>
          </p:nvPr>
        </p:nvSpPr>
        <p:spPr/>
        <p:txBody>
          <a:bodyPr/>
          <a:lstStyle/>
          <a:p>
            <a:fld id="{FC1AC685-DC24-4F7B-8F37-3A178D7EADA0}" type="slidenum">
              <a:rPr lang="en-US" smtClean="0"/>
              <a:t>‹#›</a:t>
            </a:fld>
            <a:endParaRPr lang="en-US"/>
          </a:p>
        </p:txBody>
      </p:sp>
    </p:spTree>
    <p:extLst>
      <p:ext uri="{BB962C8B-B14F-4D97-AF65-F5344CB8AC3E}">
        <p14:creationId xmlns:p14="http://schemas.microsoft.com/office/powerpoint/2010/main" val="4278321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61837D-ADE6-4024-B39A-D847FA8AE2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14E355-3274-4778-B635-A90912CCC0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45767C-8CAC-4BF4-BD24-BD2D5CDD94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BA1F69-4901-4769-BEEE-555572244AD2}" type="datetimeFigureOut">
              <a:rPr lang="en-US" smtClean="0"/>
              <a:t>7/22/2020</a:t>
            </a:fld>
            <a:endParaRPr lang="en-US"/>
          </a:p>
        </p:txBody>
      </p:sp>
      <p:sp>
        <p:nvSpPr>
          <p:cNvPr id="5" name="Footer Placeholder 4">
            <a:extLst>
              <a:ext uri="{FF2B5EF4-FFF2-40B4-BE49-F238E27FC236}">
                <a16:creationId xmlns:a16="http://schemas.microsoft.com/office/drawing/2014/main" id="{10D88F8F-3EA6-48CB-B5B3-D1D9E96508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FEC9AF-045A-42FB-9643-EEF32FF2DD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1AC685-DC24-4F7B-8F37-3A178D7EADA0}" type="slidenum">
              <a:rPr lang="en-US" smtClean="0"/>
              <a:t>‹#›</a:t>
            </a:fld>
            <a:endParaRPr lang="en-US"/>
          </a:p>
        </p:txBody>
      </p:sp>
    </p:spTree>
    <p:extLst>
      <p:ext uri="{BB962C8B-B14F-4D97-AF65-F5344CB8AC3E}">
        <p14:creationId xmlns:p14="http://schemas.microsoft.com/office/powerpoint/2010/main" val="2029422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ocs.aws.amazon.com/AmazonS3/latest/dev/BucketRestrictions.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docs.aws.amazon.com/AmazonS3/latest/dev/serv-side-encryption.html" TargetMode="External"/><Relationship Id="rId2" Type="http://schemas.openxmlformats.org/officeDocument/2006/relationships/hyperlink" Target="http://docs.aws.amazon.com/AmazonS3/latest/dev/UsingClientSideEncryption.html"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ws.amazon.com/solutions/case-studies/classle/" TargetMode="External"/><Relationship Id="rId2" Type="http://schemas.openxmlformats.org/officeDocument/2006/relationships/hyperlink" Target="https://aws.amazon.com/solutions/case-studies/6wave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1A1FCB-9C53-4EE5-B2AE-39CE250C7A97}"/>
              </a:ext>
            </a:extLst>
          </p:cNvPr>
          <p:cNvPicPr>
            <a:picLocks noChangeAspect="1"/>
          </p:cNvPicPr>
          <p:nvPr/>
        </p:nvPicPr>
        <p:blipFill>
          <a:blip r:embed="rId2"/>
          <a:stretch>
            <a:fillRect/>
          </a:stretch>
        </p:blipFill>
        <p:spPr>
          <a:xfrm>
            <a:off x="1752223" y="971337"/>
            <a:ext cx="8687553" cy="4915326"/>
          </a:xfrm>
          <a:prstGeom prst="rect">
            <a:avLst/>
          </a:prstGeom>
        </p:spPr>
      </p:pic>
    </p:spTree>
    <p:extLst>
      <p:ext uri="{BB962C8B-B14F-4D97-AF65-F5344CB8AC3E}">
        <p14:creationId xmlns:p14="http://schemas.microsoft.com/office/powerpoint/2010/main" val="2154574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06AEB6-839C-4F9B-BDEE-64F865656373}"/>
              </a:ext>
            </a:extLst>
          </p:cNvPr>
          <p:cNvPicPr>
            <a:picLocks noChangeAspect="1"/>
          </p:cNvPicPr>
          <p:nvPr/>
        </p:nvPicPr>
        <p:blipFill>
          <a:blip r:embed="rId2"/>
          <a:stretch>
            <a:fillRect/>
          </a:stretch>
        </p:blipFill>
        <p:spPr>
          <a:xfrm>
            <a:off x="1759844" y="956095"/>
            <a:ext cx="8672312" cy="4945809"/>
          </a:xfrm>
          <a:prstGeom prst="rect">
            <a:avLst/>
          </a:prstGeom>
        </p:spPr>
      </p:pic>
    </p:spTree>
    <p:extLst>
      <p:ext uri="{BB962C8B-B14F-4D97-AF65-F5344CB8AC3E}">
        <p14:creationId xmlns:p14="http://schemas.microsoft.com/office/powerpoint/2010/main" val="2374395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1C1BFF-8ECE-474F-B95A-0CE0F2710A2A}"/>
              </a:ext>
            </a:extLst>
          </p:cNvPr>
          <p:cNvPicPr>
            <a:picLocks noChangeAspect="1"/>
          </p:cNvPicPr>
          <p:nvPr/>
        </p:nvPicPr>
        <p:blipFill>
          <a:blip r:embed="rId2"/>
          <a:stretch>
            <a:fillRect/>
          </a:stretch>
        </p:blipFill>
        <p:spPr>
          <a:xfrm>
            <a:off x="1786516" y="978957"/>
            <a:ext cx="8618967" cy="4900085"/>
          </a:xfrm>
          <a:prstGeom prst="rect">
            <a:avLst/>
          </a:prstGeom>
        </p:spPr>
      </p:pic>
    </p:spTree>
    <p:extLst>
      <p:ext uri="{BB962C8B-B14F-4D97-AF65-F5344CB8AC3E}">
        <p14:creationId xmlns:p14="http://schemas.microsoft.com/office/powerpoint/2010/main" val="3865844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6BC0FA-075C-4B83-A2CA-FCB726173DCA}"/>
              </a:ext>
            </a:extLst>
          </p:cNvPr>
          <p:cNvSpPr>
            <a:spLocks noGrp="1"/>
          </p:cNvSpPr>
          <p:nvPr>
            <p:ph idx="1"/>
          </p:nvPr>
        </p:nvSpPr>
        <p:spPr>
          <a:xfrm>
            <a:off x="127322" y="4019308"/>
            <a:ext cx="11690430" cy="2747963"/>
          </a:xfrm>
        </p:spPr>
        <p:txBody>
          <a:bodyPr>
            <a:normAutofit fontScale="55000" lnSpcReduction="20000"/>
          </a:bodyPr>
          <a:lstStyle/>
          <a:p>
            <a:pPr marL="0" indent="0">
              <a:buNone/>
            </a:pPr>
            <a:endParaRPr lang="en-US" dirty="0"/>
          </a:p>
          <a:p>
            <a:pPr marL="0" indent="0">
              <a:buNone/>
            </a:pPr>
            <a:r>
              <a:rPr lang="en-US" dirty="0"/>
              <a:t>The basic components of Amazon S3 are the bucket itself, objects, keys, and the unique object </a:t>
            </a:r>
            <a:r>
              <a:rPr lang="en-US" dirty="0" err="1"/>
              <a:t>url</a:t>
            </a:r>
            <a:r>
              <a:rPr lang="en-US" dirty="0"/>
              <a:t>.</a:t>
            </a:r>
          </a:p>
          <a:p>
            <a:pPr marL="0" indent="0">
              <a:buNone/>
            </a:pPr>
            <a:r>
              <a:rPr lang="en-US" dirty="0"/>
              <a:t>In the example here, we can use Amazon S3 to create a bucket in the US Oregon region, which is identified within AWS formally by its region code, as “us-west-2".</a:t>
            </a:r>
          </a:p>
          <a:p>
            <a:pPr marL="0" indent="0">
              <a:buNone/>
            </a:pPr>
            <a:r>
              <a:rPr lang="en-US" dirty="0"/>
              <a:t>The URL for a bucket is structured as displayed here, with the region code first, followed by amazonaws.com, followed by the bucket name.</a:t>
            </a:r>
          </a:p>
          <a:p>
            <a:pPr marL="0" indent="0">
              <a:buNone/>
            </a:pPr>
            <a:r>
              <a:rPr lang="en-US" dirty="0"/>
              <a:t>Amazon S3 refers to files as "objects. “ After you have created a bucket, you can store any number of objects inside it. An object is composed of data, and any metadata that describes that file. To store an object in Amazon S3, you upload the file you want to store into a bucket. When you upload a file, you can set permissions on the data and any metadata. A key is a unique identifier for each object in an S3 bucket.</a:t>
            </a:r>
          </a:p>
          <a:p>
            <a:pPr marL="0" indent="0">
              <a:buNone/>
            </a:pPr>
            <a:r>
              <a:rPr lang="en-US" dirty="0"/>
              <a:t>In this example, we're storing the object "Preview.mp4" inside our bucket. The URL for the file includes the object name at the end.</a:t>
            </a:r>
          </a:p>
        </p:txBody>
      </p:sp>
      <p:pic>
        <p:nvPicPr>
          <p:cNvPr id="4" name="Picture 3">
            <a:extLst>
              <a:ext uri="{FF2B5EF4-FFF2-40B4-BE49-F238E27FC236}">
                <a16:creationId xmlns:a16="http://schemas.microsoft.com/office/drawing/2014/main" id="{C77F6D43-B6C1-40A3-BF13-2717C9F7A705}"/>
              </a:ext>
            </a:extLst>
          </p:cNvPr>
          <p:cNvPicPr>
            <a:picLocks noChangeAspect="1"/>
          </p:cNvPicPr>
          <p:nvPr/>
        </p:nvPicPr>
        <p:blipFill>
          <a:blip r:embed="rId2"/>
          <a:stretch>
            <a:fillRect/>
          </a:stretch>
        </p:blipFill>
        <p:spPr>
          <a:xfrm>
            <a:off x="2149285" y="90729"/>
            <a:ext cx="6797945" cy="3851969"/>
          </a:xfrm>
          <a:prstGeom prst="rect">
            <a:avLst/>
          </a:prstGeom>
        </p:spPr>
      </p:pic>
    </p:spTree>
    <p:extLst>
      <p:ext uri="{BB962C8B-B14F-4D97-AF65-F5344CB8AC3E}">
        <p14:creationId xmlns:p14="http://schemas.microsoft.com/office/powerpoint/2010/main" val="1904597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B45BDE-4C90-42DC-A615-D9CC5E852E0E}"/>
              </a:ext>
            </a:extLst>
          </p:cNvPr>
          <p:cNvSpPr>
            <a:spLocks noGrp="1"/>
          </p:cNvSpPr>
          <p:nvPr>
            <p:ph idx="1"/>
          </p:nvPr>
        </p:nvSpPr>
        <p:spPr>
          <a:xfrm>
            <a:off x="838200" y="4074546"/>
            <a:ext cx="10515600" cy="2679281"/>
          </a:xfrm>
        </p:spPr>
        <p:txBody>
          <a:bodyPr>
            <a:normAutofit fontScale="62500" lnSpcReduction="20000"/>
          </a:bodyPr>
          <a:lstStyle/>
          <a:p>
            <a:pPr marL="0" indent="0">
              <a:buNone/>
            </a:pPr>
            <a:endParaRPr lang="en-US" dirty="0"/>
          </a:p>
          <a:p>
            <a:pPr marL="0" indent="0">
              <a:buNone/>
            </a:pPr>
            <a:r>
              <a:rPr lang="en-US" dirty="0"/>
              <a:t>Data is stored in S3 buckets as objects. An object can be any kind of file such as text, video, photo, or another binary format.</a:t>
            </a:r>
          </a:p>
          <a:p>
            <a:pPr marL="0" indent="0">
              <a:buNone/>
            </a:pPr>
            <a:r>
              <a:rPr lang="en-US" dirty="0"/>
              <a:t>The bucket name must be unique across Amazon S3. To ensure uniqueness, you might prefix the bucket name with the name of your organization.</a:t>
            </a:r>
          </a:p>
          <a:p>
            <a:pPr marL="0" indent="0">
              <a:buNone/>
            </a:pPr>
            <a:r>
              <a:rPr lang="en-US" dirty="0"/>
              <a:t>Buckets that have a period in the bucket name can cause certificate exceptions when accessed with HTTPS-based URLs. To support HTTPS access to your bucket, avoid using a period in the bucket name.</a:t>
            </a:r>
          </a:p>
          <a:p>
            <a:pPr marL="0" indent="0">
              <a:buNone/>
            </a:pPr>
            <a:r>
              <a:rPr lang="en-US" dirty="0"/>
              <a:t>For information about S3 bucket restrictions and naming best practices, see </a:t>
            </a:r>
            <a:r>
              <a:rPr lang="en-US" dirty="0">
                <a:hlinkClick r:id="rId2"/>
              </a:rPr>
              <a:t>https://docs.aws.amazon.com/AmazonS3/latest/dev/BucketRestrictions.html</a:t>
            </a:r>
            <a:r>
              <a:rPr lang="en-US" dirty="0"/>
              <a:t> .</a:t>
            </a:r>
          </a:p>
          <a:p>
            <a:pPr marL="0" indent="0">
              <a:buNone/>
            </a:pPr>
            <a:endParaRPr lang="en-US" dirty="0"/>
          </a:p>
        </p:txBody>
      </p:sp>
      <p:pic>
        <p:nvPicPr>
          <p:cNvPr id="4" name="Picture 3">
            <a:extLst>
              <a:ext uri="{FF2B5EF4-FFF2-40B4-BE49-F238E27FC236}">
                <a16:creationId xmlns:a16="http://schemas.microsoft.com/office/drawing/2014/main" id="{F990429A-3214-47B7-8262-C2F36FDA5DE1}"/>
              </a:ext>
            </a:extLst>
          </p:cNvPr>
          <p:cNvPicPr>
            <a:picLocks noChangeAspect="1"/>
          </p:cNvPicPr>
          <p:nvPr/>
        </p:nvPicPr>
        <p:blipFill>
          <a:blip r:embed="rId3"/>
          <a:stretch>
            <a:fillRect/>
          </a:stretch>
        </p:blipFill>
        <p:spPr>
          <a:xfrm>
            <a:off x="2130091" y="104172"/>
            <a:ext cx="6932887" cy="3970375"/>
          </a:xfrm>
          <a:prstGeom prst="rect">
            <a:avLst/>
          </a:prstGeom>
        </p:spPr>
      </p:pic>
    </p:spTree>
    <p:extLst>
      <p:ext uri="{BB962C8B-B14F-4D97-AF65-F5344CB8AC3E}">
        <p14:creationId xmlns:p14="http://schemas.microsoft.com/office/powerpoint/2010/main" val="1597066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7B26C8-21D0-432E-8D74-A7BEF64935D0}"/>
              </a:ext>
            </a:extLst>
          </p:cNvPr>
          <p:cNvSpPr>
            <a:spLocks noGrp="1"/>
          </p:cNvSpPr>
          <p:nvPr>
            <p:ph idx="1"/>
          </p:nvPr>
        </p:nvSpPr>
        <p:spPr>
          <a:xfrm>
            <a:off x="838200" y="3533108"/>
            <a:ext cx="10515600" cy="3206751"/>
          </a:xfrm>
        </p:spPr>
        <p:txBody>
          <a:bodyPr>
            <a:normAutofit fontScale="85000" lnSpcReduction="20000"/>
          </a:bodyPr>
          <a:lstStyle/>
          <a:p>
            <a:pPr marL="0" indent="0">
              <a:buNone/>
            </a:pPr>
            <a:endParaRPr lang="en-US" dirty="0"/>
          </a:p>
          <a:p>
            <a:pPr marL="0" indent="0">
              <a:buNone/>
            </a:pPr>
            <a:r>
              <a:rPr lang="en-US" dirty="0"/>
              <a:t>A bucket is associated with a region. Consider factors such as latency, cost, and regulatory requirements before choosing the region in which your S3 bucket will be located. Consider choosing a region close to you to reduce network latency. Check storage costs for each region. Consider regulatory requirements that specify where your data must be stored.</a:t>
            </a:r>
          </a:p>
          <a:p>
            <a:pPr marL="0" indent="0">
              <a:buNone/>
            </a:pPr>
            <a:r>
              <a:rPr lang="en-US" dirty="0"/>
              <a:t>Each region has a more generic region name. For example, the us-east-1 region is also referred to as the US Standard region.</a:t>
            </a:r>
          </a:p>
          <a:p>
            <a:pPr marL="0" indent="0">
              <a:buNone/>
            </a:pPr>
            <a:r>
              <a:rPr lang="en-US" dirty="0"/>
              <a:t>For information about Amazon S3 regions, see http://docs.aws.amazon.com/general/latest/gr/rande.html#s3_region.</a:t>
            </a:r>
          </a:p>
          <a:p>
            <a:pPr marL="0" indent="0">
              <a:buNone/>
            </a:pPr>
            <a:endParaRPr lang="en-US" dirty="0"/>
          </a:p>
        </p:txBody>
      </p:sp>
      <p:pic>
        <p:nvPicPr>
          <p:cNvPr id="4" name="Picture 3">
            <a:extLst>
              <a:ext uri="{FF2B5EF4-FFF2-40B4-BE49-F238E27FC236}">
                <a16:creationId xmlns:a16="http://schemas.microsoft.com/office/drawing/2014/main" id="{A0FC894D-D418-469B-9195-8D0B32701FB2}"/>
              </a:ext>
            </a:extLst>
          </p:cNvPr>
          <p:cNvPicPr>
            <a:picLocks noChangeAspect="1"/>
          </p:cNvPicPr>
          <p:nvPr/>
        </p:nvPicPr>
        <p:blipFill>
          <a:blip r:embed="rId2"/>
          <a:stretch>
            <a:fillRect/>
          </a:stretch>
        </p:blipFill>
        <p:spPr>
          <a:xfrm>
            <a:off x="2928393" y="118140"/>
            <a:ext cx="6014581" cy="3414969"/>
          </a:xfrm>
          <a:prstGeom prst="rect">
            <a:avLst/>
          </a:prstGeom>
        </p:spPr>
      </p:pic>
    </p:spTree>
    <p:extLst>
      <p:ext uri="{BB962C8B-B14F-4D97-AF65-F5344CB8AC3E}">
        <p14:creationId xmlns:p14="http://schemas.microsoft.com/office/powerpoint/2010/main" val="204729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670E4E-D760-496B-B165-65E693068023}"/>
              </a:ext>
            </a:extLst>
          </p:cNvPr>
          <p:cNvSpPr>
            <a:spLocks noGrp="1"/>
          </p:cNvSpPr>
          <p:nvPr>
            <p:ph idx="1"/>
          </p:nvPr>
        </p:nvSpPr>
        <p:spPr>
          <a:xfrm>
            <a:off x="838200" y="3923817"/>
            <a:ext cx="10515600" cy="2708477"/>
          </a:xfrm>
        </p:spPr>
        <p:txBody>
          <a:bodyPr>
            <a:normAutofit fontScale="47500" lnSpcReduction="20000"/>
          </a:bodyPr>
          <a:lstStyle/>
          <a:p>
            <a:pPr marL="0" indent="0">
              <a:buNone/>
            </a:pPr>
            <a:endParaRPr lang="en-US" dirty="0"/>
          </a:p>
          <a:p>
            <a:pPr marL="0" indent="0">
              <a:buNone/>
            </a:pPr>
            <a:r>
              <a:rPr lang="en-US" dirty="0"/>
              <a:t>Each file stored in an S3 bucket is considered an object. An object is identified by a unique key. You must specify an object key to upload and retrieve an object. An object key is encoded using UTF-8 encoding. The key has a maximum length of 1024 bytes. Alphanumeric characters and some special characters such as an exclamation mark, hyphen, underscore, period, asterisk, single quote, and forward slash are allowed in a key name.</a:t>
            </a:r>
          </a:p>
          <a:p>
            <a:pPr marL="0" indent="0">
              <a:buNone/>
            </a:pPr>
            <a:r>
              <a:rPr lang="en-US" dirty="0"/>
              <a:t>Key names can also include path prefixes and delimiters to logically group your objects. For example, prog/java/collections.htm. There is no hierarchy of objects or a notion of nested buckets in Amazon S3. So you can specify path prefixes and delimiters in key names to organize similar objects.</a:t>
            </a:r>
          </a:p>
          <a:p>
            <a:pPr marL="0" indent="0">
              <a:buNone/>
            </a:pPr>
            <a:r>
              <a:rPr lang="en-US" dirty="0"/>
              <a:t>Object Metadata An object is associated with system-defined metadata and user-defined metadata. </a:t>
            </a:r>
          </a:p>
          <a:p>
            <a:pPr marL="0" indent="0">
              <a:buNone/>
            </a:pPr>
            <a:r>
              <a:rPr lang="en-US" dirty="0"/>
              <a:t>• System-defined metadata includes information such as object creation date, size, and MD5 digest. You can also associate your own metadata with an object.</a:t>
            </a:r>
          </a:p>
          <a:p>
            <a:pPr marL="0" indent="0">
              <a:buNone/>
            </a:pPr>
            <a:r>
              <a:rPr lang="en-US" dirty="0"/>
              <a:t>• User-defined metadata must be assigned as name-value pairs when you upload an object. When you use the SDK to add metadata, the prefix “x-</a:t>
            </a:r>
            <a:r>
              <a:rPr lang="en-US" dirty="0" err="1"/>
              <a:t>amz</a:t>
            </a:r>
            <a:r>
              <a:rPr lang="en-US" dirty="0"/>
              <a:t>-meta-” is automatically added to the metadata name.</a:t>
            </a:r>
          </a:p>
          <a:p>
            <a:pPr marL="0" indent="0">
              <a:buNone/>
            </a:pPr>
            <a:r>
              <a:rPr lang="en-US" dirty="0"/>
              <a:t>For more information about object keys and metadata, see http://docs.aws.amazon.com/AmazonS3/latest/dev/UsingMetadata.html</a:t>
            </a:r>
          </a:p>
          <a:p>
            <a:pPr marL="0" indent="0">
              <a:buNone/>
            </a:pPr>
            <a:endParaRPr lang="en-US" dirty="0"/>
          </a:p>
        </p:txBody>
      </p:sp>
      <p:pic>
        <p:nvPicPr>
          <p:cNvPr id="4" name="Picture 3">
            <a:extLst>
              <a:ext uri="{FF2B5EF4-FFF2-40B4-BE49-F238E27FC236}">
                <a16:creationId xmlns:a16="http://schemas.microsoft.com/office/drawing/2014/main" id="{279E38EA-1C38-4515-AB4D-3334D4049DB2}"/>
              </a:ext>
            </a:extLst>
          </p:cNvPr>
          <p:cNvPicPr>
            <a:picLocks noChangeAspect="1"/>
          </p:cNvPicPr>
          <p:nvPr/>
        </p:nvPicPr>
        <p:blipFill>
          <a:blip r:embed="rId2"/>
          <a:stretch>
            <a:fillRect/>
          </a:stretch>
        </p:blipFill>
        <p:spPr>
          <a:xfrm>
            <a:off x="2349661" y="0"/>
            <a:ext cx="6770745" cy="3840924"/>
          </a:xfrm>
          <a:prstGeom prst="rect">
            <a:avLst/>
          </a:prstGeom>
        </p:spPr>
      </p:pic>
    </p:spTree>
    <p:extLst>
      <p:ext uri="{BB962C8B-B14F-4D97-AF65-F5344CB8AC3E}">
        <p14:creationId xmlns:p14="http://schemas.microsoft.com/office/powerpoint/2010/main" val="4111833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B5BE5-72B8-4E88-9DE8-5E1121379C2B}"/>
              </a:ext>
            </a:extLst>
          </p:cNvPr>
          <p:cNvSpPr>
            <a:spLocks noGrp="1"/>
          </p:cNvSpPr>
          <p:nvPr>
            <p:ph idx="1"/>
          </p:nvPr>
        </p:nvSpPr>
        <p:spPr>
          <a:xfrm>
            <a:off x="838200" y="4054181"/>
            <a:ext cx="10515600" cy="2122781"/>
          </a:xfrm>
        </p:spPr>
        <p:txBody>
          <a:bodyPr>
            <a:normAutofit fontScale="62500" lnSpcReduction="20000"/>
          </a:bodyPr>
          <a:lstStyle/>
          <a:p>
            <a:pPr marL="0" indent="0">
              <a:buNone/>
            </a:pPr>
            <a:endParaRPr lang="en-US" dirty="0"/>
          </a:p>
          <a:p>
            <a:pPr marL="0" indent="0">
              <a:buNone/>
            </a:pPr>
            <a:r>
              <a:rPr lang="en-US" dirty="0"/>
              <a:t>Versioning </a:t>
            </a:r>
          </a:p>
          <a:p>
            <a:pPr marL="0" indent="0">
              <a:buNone/>
            </a:pPr>
            <a:r>
              <a:rPr lang="en-US" dirty="0"/>
              <a:t>An object’s version ID is part of the system-defined metadata. By default, versioning is disabled in S3 buckets. </a:t>
            </a:r>
          </a:p>
          <a:p>
            <a:pPr marL="0" indent="0">
              <a:buNone/>
            </a:pPr>
            <a:r>
              <a:rPr lang="en-US" dirty="0"/>
              <a:t>• In versioning-disabled buckets, an object has a version ID of null. </a:t>
            </a:r>
          </a:p>
          <a:p>
            <a:pPr marL="0" indent="0">
              <a:buNone/>
            </a:pPr>
            <a:r>
              <a:rPr lang="en-US" dirty="0"/>
              <a:t>• In versioning-enabled buckets, each version of an object has a unique version ID.</a:t>
            </a:r>
          </a:p>
          <a:p>
            <a:pPr marL="0" indent="0">
              <a:buNone/>
            </a:pPr>
            <a:r>
              <a:rPr lang="en-US" dirty="0"/>
              <a:t>An example of a version ID is 3/L4kqtJlcpXroDTDmJ+rmSpXd3dIbrHY+MTRCxf3vjVBH40Nr8X8gdRQBpUMLUo</a:t>
            </a:r>
          </a:p>
          <a:p>
            <a:pPr marL="0" indent="0">
              <a:buNone/>
            </a:pPr>
            <a:endParaRPr lang="en-US" dirty="0"/>
          </a:p>
        </p:txBody>
      </p:sp>
      <p:pic>
        <p:nvPicPr>
          <p:cNvPr id="4" name="Picture 3">
            <a:extLst>
              <a:ext uri="{FF2B5EF4-FFF2-40B4-BE49-F238E27FC236}">
                <a16:creationId xmlns:a16="http://schemas.microsoft.com/office/drawing/2014/main" id="{BC2D5344-6B72-4144-A0E9-A48A33F72960}"/>
              </a:ext>
            </a:extLst>
          </p:cNvPr>
          <p:cNvPicPr>
            <a:picLocks noChangeAspect="1"/>
          </p:cNvPicPr>
          <p:nvPr/>
        </p:nvPicPr>
        <p:blipFill>
          <a:blip r:embed="rId2"/>
          <a:stretch>
            <a:fillRect/>
          </a:stretch>
        </p:blipFill>
        <p:spPr>
          <a:xfrm>
            <a:off x="2257063" y="81023"/>
            <a:ext cx="6986854" cy="3973159"/>
          </a:xfrm>
          <a:prstGeom prst="rect">
            <a:avLst/>
          </a:prstGeom>
        </p:spPr>
      </p:pic>
    </p:spTree>
    <p:extLst>
      <p:ext uri="{BB962C8B-B14F-4D97-AF65-F5344CB8AC3E}">
        <p14:creationId xmlns:p14="http://schemas.microsoft.com/office/powerpoint/2010/main" val="3466489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37BC52-4814-45CF-8AF4-C3C8EE643531}"/>
              </a:ext>
            </a:extLst>
          </p:cNvPr>
          <p:cNvSpPr>
            <a:spLocks noGrp="1"/>
          </p:cNvSpPr>
          <p:nvPr>
            <p:ph idx="1"/>
          </p:nvPr>
        </p:nvSpPr>
        <p:spPr>
          <a:xfrm>
            <a:off x="838200" y="4001293"/>
            <a:ext cx="10515600" cy="2175669"/>
          </a:xfrm>
        </p:spPr>
        <p:txBody>
          <a:bodyPr>
            <a:normAutofit fontScale="25000" lnSpcReduction="20000"/>
          </a:bodyPr>
          <a:lstStyle/>
          <a:p>
            <a:pPr marL="0" indent="0">
              <a:buNone/>
            </a:pPr>
            <a:endParaRPr lang="en-US" dirty="0"/>
          </a:p>
          <a:p>
            <a:pPr marL="0" indent="0">
              <a:buNone/>
            </a:pPr>
            <a:r>
              <a:rPr lang="en-US" sz="4900" dirty="0"/>
              <a:t>Amazon S3 supports two types of URLs to access objects as described next. </a:t>
            </a:r>
          </a:p>
          <a:p>
            <a:pPr marL="0" indent="0">
              <a:buNone/>
            </a:pPr>
            <a:r>
              <a:rPr lang="en-US" sz="4900" dirty="0"/>
              <a:t>• Path-style URLs require you to specify a region-specific endpoint. </a:t>
            </a:r>
          </a:p>
          <a:p>
            <a:pPr marL="0" indent="0">
              <a:buNone/>
            </a:pPr>
            <a:r>
              <a:rPr lang="en-US" sz="4900" dirty="0"/>
              <a:t>• Virtual hosted-style URLs are more user-friendly because the URLs begin with your custom bucket name. This URL style is useful if you are using your Amazon S3 bucket to host a static website. You can also publish to the "root directory" of your bucket's virtual server. This ability can be important because many existing applications search for files in this standard location. For example, favicon.ico, robots.txt, and crossdomain.xml are all expected to be found at the root. </a:t>
            </a:r>
          </a:p>
          <a:p>
            <a:pPr marL="0" indent="0">
              <a:buNone/>
            </a:pPr>
            <a:r>
              <a:rPr lang="en-US" sz="4900" dirty="0"/>
              <a:t>• Accessing website with HTTP-based URLs: If you name your bucket to match your registered domain name (such as www.example.com) and set that name as a DNS 	alias for Amazon S3, you can access objects with a customized URL such as http://www.example.com/sensordata.html.</a:t>
            </a:r>
          </a:p>
          <a:p>
            <a:pPr marL="0" indent="0">
              <a:buNone/>
            </a:pPr>
            <a:r>
              <a:rPr lang="en-US" sz="4900" dirty="0"/>
              <a:t>• Accessing website with HTTPS-based URLs: Buckets that have a period in the bucket name can cause certificate exceptions when accessed with HTTPS-based URLs. 	To support HTTPS access to your bucket, avoid using a period in the bucket name.</a:t>
            </a:r>
          </a:p>
          <a:p>
            <a:pPr marL="0" indent="0">
              <a:buNone/>
            </a:pPr>
            <a:r>
              <a:rPr lang="en-US" sz="4900" dirty="0"/>
              <a:t>For more information about virtual hosting of buckets, see http://docs.aws.amazon.com/AmazonS3/latest/dev/VirtualHosting.html.</a:t>
            </a:r>
          </a:p>
        </p:txBody>
      </p:sp>
      <p:pic>
        <p:nvPicPr>
          <p:cNvPr id="4" name="Picture 3">
            <a:extLst>
              <a:ext uri="{FF2B5EF4-FFF2-40B4-BE49-F238E27FC236}">
                <a16:creationId xmlns:a16="http://schemas.microsoft.com/office/drawing/2014/main" id="{42CF6304-C8BD-4B7D-9E5A-E53605DC8CF0}"/>
              </a:ext>
            </a:extLst>
          </p:cNvPr>
          <p:cNvPicPr>
            <a:picLocks noChangeAspect="1"/>
          </p:cNvPicPr>
          <p:nvPr/>
        </p:nvPicPr>
        <p:blipFill>
          <a:blip r:embed="rId2"/>
          <a:stretch>
            <a:fillRect/>
          </a:stretch>
        </p:blipFill>
        <p:spPr>
          <a:xfrm>
            <a:off x="2346621" y="28265"/>
            <a:ext cx="7020664" cy="3973029"/>
          </a:xfrm>
          <a:prstGeom prst="rect">
            <a:avLst/>
          </a:prstGeom>
        </p:spPr>
      </p:pic>
    </p:spTree>
    <p:extLst>
      <p:ext uri="{BB962C8B-B14F-4D97-AF65-F5344CB8AC3E}">
        <p14:creationId xmlns:p14="http://schemas.microsoft.com/office/powerpoint/2010/main" val="852216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BBF7C5-388B-4363-8B65-539DA429A45D}"/>
              </a:ext>
            </a:extLst>
          </p:cNvPr>
          <p:cNvSpPr>
            <a:spLocks noGrp="1"/>
          </p:cNvSpPr>
          <p:nvPr>
            <p:ph idx="1"/>
          </p:nvPr>
        </p:nvSpPr>
        <p:spPr>
          <a:xfrm>
            <a:off x="838200" y="3849516"/>
            <a:ext cx="10515600" cy="3008483"/>
          </a:xfrm>
        </p:spPr>
        <p:txBody>
          <a:bodyPr>
            <a:normAutofit fontScale="47500" lnSpcReduction="20000"/>
          </a:bodyPr>
          <a:lstStyle/>
          <a:p>
            <a:pPr marL="0" indent="0">
              <a:buNone/>
            </a:pPr>
            <a:endParaRPr lang="en-US" dirty="0"/>
          </a:p>
          <a:p>
            <a:pPr marL="0" indent="0">
              <a:buNone/>
            </a:pPr>
            <a:r>
              <a:rPr lang="en-US" dirty="0"/>
              <a:t>You can upload or copy objects of up to 5 GB in a single PUT operation. For larger objects up to 5 TB, you must use the multi-part upload API.</a:t>
            </a:r>
          </a:p>
          <a:p>
            <a:pPr marL="0" indent="0">
              <a:buNone/>
            </a:pPr>
            <a:r>
              <a:rPr lang="en-US" dirty="0"/>
              <a:t>Multipart upload allows you to upload a single object as a set of parts. You can upload each part separately. If one of the parts fails to upload, you can retransmit that particular part without retransmitting the remaining parts. After all the parts of your object are uploaded to the server, you must send a complete multipart upload request that indicates that multipart upload has been completed. Amazon S3 then assembles these parts and creates the complete object.</a:t>
            </a:r>
          </a:p>
          <a:p>
            <a:pPr marL="0" indent="0">
              <a:buNone/>
            </a:pPr>
            <a:r>
              <a:rPr lang="en-US" dirty="0"/>
              <a:t>You can also abort a multipart upload. When you abort an upload, Amazon S3 deletes all the parts that were already uploaded and frees up storage.</a:t>
            </a:r>
          </a:p>
          <a:p>
            <a:pPr marL="0" indent="0">
              <a:buNone/>
            </a:pPr>
            <a:r>
              <a:rPr lang="en-US" dirty="0"/>
              <a:t>Amazon S3 retains all parts on the server until you complete or abort the upload. Make sure to complete or abort an upload to avoid unnecessary storage costs related to incomplete uploads.</a:t>
            </a:r>
          </a:p>
          <a:p>
            <a:pPr marL="0" indent="0">
              <a:buNone/>
            </a:pPr>
            <a:r>
              <a:rPr lang="en-US" dirty="0"/>
              <a:t>Consider using multipart upload for objects bigger than 100 MB. With multipart uploads you can upload parts in parallel to improve throughput, recover quickly from network issues, pause and resume object uploads, and begin an upload before you know the final size of an object.</a:t>
            </a:r>
          </a:p>
          <a:p>
            <a:pPr marL="0" indent="0">
              <a:buNone/>
            </a:pPr>
            <a:r>
              <a:rPr lang="en-US" dirty="0"/>
              <a:t>Use the copy operation to create copies of an object, rename an object, move it to a different S3 location, or to update its metadata. You can also use the copy operation to change the storage class of an object from standard to reduced redundancy or vice versa. For information about storage class, see http://docs.aws.amazon.com/AmazonS3/latest/dev/ChgStoClsOfObj.html.</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36A467AA-6D31-40D3-9B43-59DA16317E39}"/>
              </a:ext>
            </a:extLst>
          </p:cNvPr>
          <p:cNvPicPr>
            <a:picLocks noChangeAspect="1"/>
          </p:cNvPicPr>
          <p:nvPr/>
        </p:nvPicPr>
        <p:blipFill>
          <a:blip r:embed="rId2"/>
          <a:stretch>
            <a:fillRect/>
          </a:stretch>
        </p:blipFill>
        <p:spPr>
          <a:xfrm>
            <a:off x="2330163" y="92596"/>
            <a:ext cx="6605191" cy="3756921"/>
          </a:xfrm>
          <a:prstGeom prst="rect">
            <a:avLst/>
          </a:prstGeom>
        </p:spPr>
      </p:pic>
    </p:spTree>
    <p:extLst>
      <p:ext uri="{BB962C8B-B14F-4D97-AF65-F5344CB8AC3E}">
        <p14:creationId xmlns:p14="http://schemas.microsoft.com/office/powerpoint/2010/main" val="3468425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CC20FE-88B1-4EE1-AD45-65696264052D}"/>
              </a:ext>
            </a:extLst>
          </p:cNvPr>
          <p:cNvSpPr>
            <a:spLocks noGrp="1"/>
          </p:cNvSpPr>
          <p:nvPr>
            <p:ph idx="1"/>
          </p:nvPr>
        </p:nvSpPr>
        <p:spPr>
          <a:xfrm>
            <a:off x="838200" y="3483193"/>
            <a:ext cx="10515600" cy="2693770"/>
          </a:xfrm>
        </p:spPr>
        <p:txBody>
          <a:bodyPr/>
          <a:lstStyle/>
          <a:p>
            <a:pPr marL="0" indent="0">
              <a:buNone/>
            </a:pPr>
            <a:r>
              <a:rPr lang="en-US" dirty="0"/>
              <a:t>You can retrieve a complete object in a single GET request.</a:t>
            </a:r>
          </a:p>
          <a:p>
            <a:pPr marL="0" indent="0">
              <a:buNone/>
            </a:pPr>
            <a:r>
              <a:rPr lang="en-US" dirty="0"/>
              <a:t>You can also retrieve an object in parts by specifying the range of bytes needed. This is useful in scenarios where network connectivity is poor or your application can or must process only subsets of object data.</a:t>
            </a:r>
          </a:p>
        </p:txBody>
      </p:sp>
      <p:pic>
        <p:nvPicPr>
          <p:cNvPr id="4" name="Picture 3">
            <a:extLst>
              <a:ext uri="{FF2B5EF4-FFF2-40B4-BE49-F238E27FC236}">
                <a16:creationId xmlns:a16="http://schemas.microsoft.com/office/drawing/2014/main" id="{25185F21-DE27-4D69-8F00-52B5FD5CEF1E}"/>
              </a:ext>
            </a:extLst>
          </p:cNvPr>
          <p:cNvPicPr>
            <a:picLocks noChangeAspect="1"/>
          </p:cNvPicPr>
          <p:nvPr/>
        </p:nvPicPr>
        <p:blipFill>
          <a:blip r:embed="rId2"/>
          <a:stretch>
            <a:fillRect/>
          </a:stretch>
        </p:blipFill>
        <p:spPr>
          <a:xfrm>
            <a:off x="2708476" y="33120"/>
            <a:ext cx="6045638" cy="3450073"/>
          </a:xfrm>
          <a:prstGeom prst="rect">
            <a:avLst/>
          </a:prstGeom>
        </p:spPr>
      </p:pic>
    </p:spTree>
    <p:extLst>
      <p:ext uri="{BB962C8B-B14F-4D97-AF65-F5344CB8AC3E}">
        <p14:creationId xmlns:p14="http://schemas.microsoft.com/office/powerpoint/2010/main" val="2244434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5EEF74C-4194-4A32-A279-FCFD41449322}"/>
              </a:ext>
            </a:extLst>
          </p:cNvPr>
          <p:cNvPicPr>
            <a:picLocks noGrp="1" noChangeAspect="1"/>
          </p:cNvPicPr>
          <p:nvPr>
            <p:ph idx="1"/>
          </p:nvPr>
        </p:nvPicPr>
        <p:blipFill>
          <a:blip r:embed="rId2"/>
          <a:stretch>
            <a:fillRect/>
          </a:stretch>
        </p:blipFill>
        <p:spPr>
          <a:xfrm>
            <a:off x="1799764" y="633433"/>
            <a:ext cx="7759094" cy="4351338"/>
          </a:xfrm>
          <a:prstGeom prst="rect">
            <a:avLst/>
          </a:prstGeom>
        </p:spPr>
      </p:pic>
    </p:spTree>
    <p:extLst>
      <p:ext uri="{BB962C8B-B14F-4D97-AF65-F5344CB8AC3E}">
        <p14:creationId xmlns:p14="http://schemas.microsoft.com/office/powerpoint/2010/main" val="3810936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E6D050-9141-4D37-BF50-19129CA59A4E}"/>
              </a:ext>
            </a:extLst>
          </p:cNvPr>
          <p:cNvSpPr>
            <a:spLocks noGrp="1"/>
          </p:cNvSpPr>
          <p:nvPr>
            <p:ph idx="1"/>
          </p:nvPr>
        </p:nvSpPr>
        <p:spPr>
          <a:xfrm>
            <a:off x="838200" y="4046633"/>
            <a:ext cx="10515600" cy="3048648"/>
          </a:xfrm>
        </p:spPr>
        <p:txBody>
          <a:bodyPr>
            <a:normAutofit fontScale="70000" lnSpcReduction="20000"/>
          </a:bodyPr>
          <a:lstStyle/>
          <a:p>
            <a:pPr marL="0" indent="0">
              <a:buNone/>
            </a:pPr>
            <a:endParaRPr lang="en-US" dirty="0"/>
          </a:p>
          <a:p>
            <a:pPr marL="0" indent="0">
              <a:buNone/>
            </a:pPr>
            <a:r>
              <a:rPr lang="en-US" dirty="0"/>
              <a:t>Select content from Object instead of retrieving Object. Filtering of content handled at S3 service level.</a:t>
            </a:r>
          </a:p>
          <a:p>
            <a:pPr marL="0" indent="0">
              <a:buNone/>
            </a:pPr>
            <a:r>
              <a:rPr lang="en-US" dirty="0"/>
              <a:t>Amazon S3 Select analyzes and processes data within an object in Amazon S3 buckets, faster and cheaper. It works by providing the ability to retrieve a subset of data from an object in Amazon S3 using simple SQL expressions.</a:t>
            </a:r>
          </a:p>
          <a:p>
            <a:pPr marL="0" indent="0">
              <a:buNone/>
            </a:pPr>
            <a:r>
              <a:rPr lang="en-US" dirty="0"/>
              <a:t>Your applications no longer have to use compute resources to scan and filter the data from an object, potentially increasing query performance by up to 400%, and reducing query costs as much as 80%.</a:t>
            </a:r>
          </a:p>
          <a:p>
            <a:pPr marL="0" indent="0">
              <a:buNone/>
            </a:pPr>
            <a:r>
              <a:rPr lang="en-US" dirty="0"/>
              <a:t>You simply change your application to use SELECT instead of GET to take advantage of S3 Select.</a:t>
            </a:r>
          </a:p>
          <a:p>
            <a:pPr marL="0" indent="0">
              <a:buNone/>
            </a:pPr>
            <a:endParaRPr lang="en-US" dirty="0"/>
          </a:p>
        </p:txBody>
      </p:sp>
      <p:pic>
        <p:nvPicPr>
          <p:cNvPr id="4" name="Picture 3">
            <a:extLst>
              <a:ext uri="{FF2B5EF4-FFF2-40B4-BE49-F238E27FC236}">
                <a16:creationId xmlns:a16="http://schemas.microsoft.com/office/drawing/2014/main" id="{9F47526B-C506-41F6-B0E0-8C4AF66A1C43}"/>
              </a:ext>
            </a:extLst>
          </p:cNvPr>
          <p:cNvPicPr>
            <a:picLocks noChangeAspect="1"/>
          </p:cNvPicPr>
          <p:nvPr/>
        </p:nvPicPr>
        <p:blipFill>
          <a:blip r:embed="rId2"/>
          <a:stretch>
            <a:fillRect/>
          </a:stretch>
        </p:blipFill>
        <p:spPr>
          <a:xfrm>
            <a:off x="2720051" y="44435"/>
            <a:ext cx="7025532" cy="4002199"/>
          </a:xfrm>
          <a:prstGeom prst="rect">
            <a:avLst/>
          </a:prstGeom>
        </p:spPr>
      </p:pic>
    </p:spTree>
    <p:extLst>
      <p:ext uri="{BB962C8B-B14F-4D97-AF65-F5344CB8AC3E}">
        <p14:creationId xmlns:p14="http://schemas.microsoft.com/office/powerpoint/2010/main" val="2806583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E1E279-3C29-4B2E-BE30-E3B86CC730B0}"/>
              </a:ext>
            </a:extLst>
          </p:cNvPr>
          <p:cNvSpPr>
            <a:spLocks noGrp="1"/>
          </p:cNvSpPr>
          <p:nvPr>
            <p:ph idx="1"/>
          </p:nvPr>
        </p:nvSpPr>
        <p:spPr>
          <a:xfrm>
            <a:off x="838200" y="3680749"/>
            <a:ext cx="10515600" cy="3115824"/>
          </a:xfrm>
        </p:spPr>
        <p:txBody>
          <a:bodyPr>
            <a:normAutofit fontScale="85000" lnSpcReduction="10000"/>
          </a:bodyPr>
          <a:lstStyle/>
          <a:p>
            <a:pPr marL="0" indent="0">
              <a:buNone/>
            </a:pPr>
            <a:r>
              <a:rPr lang="en-US" dirty="0"/>
              <a:t>You can delete a single object or delete multiple objects in a single delete request.</a:t>
            </a:r>
          </a:p>
          <a:p>
            <a:pPr marL="0" indent="0">
              <a:buNone/>
            </a:pPr>
            <a:r>
              <a:rPr lang="en-US" dirty="0"/>
              <a:t>Versioning disabled In a bucket that is not versioning-enabled, you can permanently delete an object by specifying the key that you want to delete.</a:t>
            </a:r>
          </a:p>
          <a:p>
            <a:pPr marL="0" indent="0">
              <a:buNone/>
            </a:pPr>
            <a:r>
              <a:rPr lang="en-US" dirty="0"/>
              <a:t>Versioning enabled In a bucket that is versioning-enabled, you can permanently delete an object by invoking a delete request with a key and version ID. You must delete each individual version to completely remove an object.</a:t>
            </a:r>
          </a:p>
          <a:p>
            <a:pPr marL="0" indent="0">
              <a:buNone/>
            </a:pPr>
            <a:r>
              <a:rPr lang="en-US" dirty="0"/>
              <a:t>If you specify a key only, Amazon S3 adds a delete marker which becomes the current version of the object. If you try to retrieve an object that has a delete marker, Amazon S3 returns a 404 Not Found error.</a:t>
            </a:r>
          </a:p>
        </p:txBody>
      </p:sp>
      <p:pic>
        <p:nvPicPr>
          <p:cNvPr id="4" name="Picture 3">
            <a:extLst>
              <a:ext uri="{FF2B5EF4-FFF2-40B4-BE49-F238E27FC236}">
                <a16:creationId xmlns:a16="http://schemas.microsoft.com/office/drawing/2014/main" id="{1EB6BD10-A4FC-4512-BD91-773FAAAA3C2C}"/>
              </a:ext>
            </a:extLst>
          </p:cNvPr>
          <p:cNvPicPr>
            <a:picLocks noChangeAspect="1"/>
          </p:cNvPicPr>
          <p:nvPr/>
        </p:nvPicPr>
        <p:blipFill>
          <a:blip r:embed="rId2"/>
          <a:stretch>
            <a:fillRect/>
          </a:stretch>
        </p:blipFill>
        <p:spPr>
          <a:xfrm>
            <a:off x="2870520" y="61427"/>
            <a:ext cx="6188345" cy="3528395"/>
          </a:xfrm>
          <a:prstGeom prst="rect">
            <a:avLst/>
          </a:prstGeom>
        </p:spPr>
      </p:pic>
    </p:spTree>
    <p:extLst>
      <p:ext uri="{BB962C8B-B14F-4D97-AF65-F5344CB8AC3E}">
        <p14:creationId xmlns:p14="http://schemas.microsoft.com/office/powerpoint/2010/main" val="2197539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A2F164-7C47-4F28-A034-72C8D457FE4A}"/>
              </a:ext>
            </a:extLst>
          </p:cNvPr>
          <p:cNvSpPr>
            <a:spLocks noGrp="1"/>
          </p:cNvSpPr>
          <p:nvPr>
            <p:ph idx="1"/>
          </p:nvPr>
        </p:nvSpPr>
        <p:spPr>
          <a:xfrm>
            <a:off x="0" y="3970115"/>
            <a:ext cx="12192000" cy="2789499"/>
          </a:xfrm>
        </p:spPr>
        <p:txBody>
          <a:bodyPr>
            <a:normAutofit fontScale="47500" lnSpcReduction="20000"/>
          </a:bodyPr>
          <a:lstStyle/>
          <a:p>
            <a:pPr marL="0" indent="0">
              <a:buNone/>
            </a:pPr>
            <a:endParaRPr lang="en-US" dirty="0"/>
          </a:p>
          <a:p>
            <a:pPr marL="0" indent="0">
              <a:buNone/>
            </a:pPr>
            <a:r>
              <a:rPr lang="en-US" dirty="0"/>
              <a:t>There is no hierarchy of objects in S3 buckets. You can use prefixes (such as 2018) in key names to group similar items. </a:t>
            </a:r>
          </a:p>
          <a:p>
            <a:pPr marL="0" indent="0">
              <a:buNone/>
            </a:pPr>
            <a:r>
              <a:rPr lang="en-US" dirty="0"/>
              <a:t>You can use delimiters (any string such as / or _) in key names to organize your keys and create a logical hierarchy.</a:t>
            </a:r>
          </a:p>
          <a:p>
            <a:pPr marL="0" indent="0">
              <a:buNone/>
            </a:pPr>
            <a:r>
              <a:rPr lang="en-US" dirty="0"/>
              <a:t>If you use prefixes and delimiters to organize keys in a bucket, you can retrieve subsets of keys that match certain criteria. You can list keys by prefix. You can also retrieve a set of common key prefixes by specifying a delimiter.</a:t>
            </a:r>
          </a:p>
          <a:p>
            <a:pPr marL="0" indent="0">
              <a:buNone/>
            </a:pPr>
            <a:r>
              <a:rPr lang="en-US" dirty="0"/>
              <a:t>In the example, the bucket named scores contains objects with English and Math scores of students for the year 2018.</a:t>
            </a:r>
          </a:p>
          <a:p>
            <a:pPr marL="0" indent="0">
              <a:buNone/>
            </a:pPr>
            <a:r>
              <a:rPr lang="en-US" dirty="0"/>
              <a:t>• To list keys related to the year 2018, specify a prefix of 2018/.</a:t>
            </a:r>
          </a:p>
          <a:p>
            <a:pPr marL="0" indent="0">
              <a:buNone/>
            </a:pPr>
            <a:r>
              <a:rPr lang="en-US" dirty="0"/>
              <a:t>• To retrieve the key for the 2018 score summary, specify a prefix of 2018/score/ and delimiter of /. The key 2018/score/summary.txt is returned because it contains the prefix 2018/score/ and does not contain the delimiter / after the prefix.</a:t>
            </a:r>
          </a:p>
          <a:p>
            <a:pPr marL="0" indent="0">
              <a:buNone/>
            </a:pPr>
            <a:r>
              <a:rPr lang="en-US" dirty="0"/>
              <a:t>• To find subjects for which scores are available, list the keys by specifying a prefix of 2018/score/ and delimiter of / and then get common prefixes.</a:t>
            </a:r>
          </a:p>
          <a:p>
            <a:pPr marL="0" indent="0">
              <a:buNone/>
            </a:pPr>
            <a:r>
              <a:rPr lang="en-US" dirty="0"/>
              <a:t>For more information about prefixes and delimiters, see http://docs.aws.amazon.com/AmazonS3/latest/dev/ListingKeysHierarchy.html.</a:t>
            </a:r>
          </a:p>
        </p:txBody>
      </p:sp>
      <p:pic>
        <p:nvPicPr>
          <p:cNvPr id="4" name="Picture 3">
            <a:extLst>
              <a:ext uri="{FF2B5EF4-FFF2-40B4-BE49-F238E27FC236}">
                <a16:creationId xmlns:a16="http://schemas.microsoft.com/office/drawing/2014/main" id="{17CC07BC-973B-4A71-ADF6-3670681A75E0}"/>
              </a:ext>
            </a:extLst>
          </p:cNvPr>
          <p:cNvPicPr>
            <a:picLocks noChangeAspect="1"/>
          </p:cNvPicPr>
          <p:nvPr/>
        </p:nvPicPr>
        <p:blipFill>
          <a:blip r:embed="rId2"/>
          <a:stretch>
            <a:fillRect/>
          </a:stretch>
        </p:blipFill>
        <p:spPr>
          <a:xfrm>
            <a:off x="2251260" y="0"/>
            <a:ext cx="7135507" cy="4064848"/>
          </a:xfrm>
          <a:prstGeom prst="rect">
            <a:avLst/>
          </a:prstGeom>
        </p:spPr>
      </p:pic>
    </p:spTree>
    <p:extLst>
      <p:ext uri="{BB962C8B-B14F-4D97-AF65-F5344CB8AC3E}">
        <p14:creationId xmlns:p14="http://schemas.microsoft.com/office/powerpoint/2010/main" val="3045694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595BD5-E04C-413A-80E5-FF1F73C2CCB7}"/>
              </a:ext>
            </a:extLst>
          </p:cNvPr>
          <p:cNvSpPr>
            <a:spLocks noGrp="1"/>
          </p:cNvSpPr>
          <p:nvPr>
            <p:ph idx="1"/>
          </p:nvPr>
        </p:nvSpPr>
        <p:spPr>
          <a:xfrm>
            <a:off x="838200" y="3804564"/>
            <a:ext cx="10515600" cy="3053435"/>
          </a:xfrm>
        </p:spPr>
        <p:txBody>
          <a:bodyPr>
            <a:normAutofit fontScale="85000" lnSpcReduction="20000"/>
          </a:bodyPr>
          <a:lstStyle/>
          <a:p>
            <a:pPr marL="0" indent="0">
              <a:buNone/>
            </a:pPr>
            <a:r>
              <a:rPr lang="en-US" dirty="0"/>
              <a:t>All objects and buckets are private by default. Pre-signed URLs are useful if you want your user to be able upload a specific object to your bucket without being required to have AWS security credentials or permissions. When you create a pre-signed URL, you must provide your security credentials, bucket name, an object key, an HTTP method (PUT for uploading objects, GET for retrieving objects), and an expiration date and time. The pre-signed URLs are valid only for the specified duration.</a:t>
            </a:r>
          </a:p>
          <a:p>
            <a:pPr marL="0" indent="0">
              <a:buNone/>
            </a:pPr>
            <a:r>
              <a:rPr lang="en-US" dirty="0"/>
              <a:t>Share the pre-signed URL with users who need to access your S3 bucket to put or retrieve objects.</a:t>
            </a:r>
          </a:p>
          <a:p>
            <a:pPr marL="0" indent="0">
              <a:buNone/>
            </a:pPr>
            <a:r>
              <a:rPr lang="en-US" dirty="0"/>
              <a:t>Note: Do not share your AWS security credentials (secret access key id) with others.</a:t>
            </a:r>
          </a:p>
        </p:txBody>
      </p:sp>
      <p:pic>
        <p:nvPicPr>
          <p:cNvPr id="4" name="Picture 3">
            <a:extLst>
              <a:ext uri="{FF2B5EF4-FFF2-40B4-BE49-F238E27FC236}">
                <a16:creationId xmlns:a16="http://schemas.microsoft.com/office/drawing/2014/main" id="{C32406DE-459C-4C0B-A687-794338456739}"/>
              </a:ext>
            </a:extLst>
          </p:cNvPr>
          <p:cNvPicPr>
            <a:picLocks noChangeAspect="1"/>
          </p:cNvPicPr>
          <p:nvPr/>
        </p:nvPicPr>
        <p:blipFill>
          <a:blip r:embed="rId2"/>
          <a:stretch>
            <a:fillRect/>
          </a:stretch>
        </p:blipFill>
        <p:spPr>
          <a:xfrm>
            <a:off x="2569579" y="0"/>
            <a:ext cx="6705252" cy="3804565"/>
          </a:xfrm>
          <a:prstGeom prst="rect">
            <a:avLst/>
          </a:prstGeom>
        </p:spPr>
      </p:pic>
    </p:spTree>
    <p:extLst>
      <p:ext uri="{BB962C8B-B14F-4D97-AF65-F5344CB8AC3E}">
        <p14:creationId xmlns:p14="http://schemas.microsoft.com/office/powerpoint/2010/main" val="4160248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66433C-06AB-4B99-927C-8F2B0619B680}"/>
              </a:ext>
            </a:extLst>
          </p:cNvPr>
          <p:cNvSpPr>
            <a:spLocks noGrp="1"/>
          </p:cNvSpPr>
          <p:nvPr>
            <p:ph idx="1"/>
          </p:nvPr>
        </p:nvSpPr>
        <p:spPr>
          <a:xfrm>
            <a:off x="838200" y="3637308"/>
            <a:ext cx="10515600" cy="2735278"/>
          </a:xfrm>
        </p:spPr>
        <p:txBody>
          <a:bodyPr>
            <a:normAutofit fontScale="25000" lnSpcReduction="20000"/>
          </a:bodyPr>
          <a:lstStyle/>
          <a:p>
            <a:pPr marL="0" indent="0">
              <a:buNone/>
            </a:pPr>
            <a:endParaRPr lang="en-US" dirty="0"/>
          </a:p>
          <a:p>
            <a:pPr marL="0" indent="0">
              <a:buNone/>
            </a:pPr>
            <a:r>
              <a:rPr lang="en-US" sz="4800" b="1" dirty="0"/>
              <a:t>Secure your data in transit and at rest on the server by using the following techniques: </a:t>
            </a:r>
          </a:p>
          <a:p>
            <a:pPr marL="0" indent="0">
              <a:buNone/>
            </a:pPr>
            <a:r>
              <a:rPr lang="en-US" sz="4800" dirty="0"/>
              <a:t>• </a:t>
            </a:r>
            <a:r>
              <a:rPr lang="en-US" sz="4800" b="1" dirty="0"/>
              <a:t>SSL-encrypted endpoints: </a:t>
            </a:r>
            <a:r>
              <a:rPr lang="en-US" sz="4800" dirty="0"/>
              <a:t>You can upload or download your data to Amazon S3 through SSL-encrypted endpoints by using HTTPS.</a:t>
            </a:r>
          </a:p>
          <a:p>
            <a:pPr marL="0" indent="0">
              <a:buNone/>
            </a:pPr>
            <a:r>
              <a:rPr lang="en-US" sz="4800" dirty="0"/>
              <a:t>• </a:t>
            </a:r>
            <a:r>
              <a:rPr lang="en-US" sz="4800" b="1" dirty="0"/>
              <a:t>Client-side encryption</a:t>
            </a:r>
            <a:r>
              <a:rPr lang="en-US" sz="4800" dirty="0"/>
              <a:t>: You can encrypt the data on the client before uploading to the server. For information about which SDKs support client-side encryption, see </a:t>
            </a:r>
            <a:r>
              <a:rPr lang="en-US" sz="4800" dirty="0">
                <a:hlinkClick r:id="rId2"/>
              </a:rPr>
              <a:t>http://docs.aws.amazon.com/AmazonS3/latest/dev/UsingClientSideEncryption.html</a:t>
            </a:r>
            <a:r>
              <a:rPr lang="en-US" sz="4800" dirty="0"/>
              <a:t> .</a:t>
            </a:r>
          </a:p>
          <a:p>
            <a:pPr marL="0" indent="0">
              <a:buNone/>
            </a:pPr>
            <a:r>
              <a:rPr lang="en-US" sz="4800" dirty="0"/>
              <a:t>• </a:t>
            </a:r>
            <a:r>
              <a:rPr lang="en-US" sz="4800" b="1" dirty="0"/>
              <a:t>Server-side encryption</a:t>
            </a:r>
            <a:r>
              <a:rPr lang="en-US" sz="4800" dirty="0"/>
              <a:t>: Amazon S3 encrypts your data at the object level as it writes it to disks in its data centers and decrypts it for you when you access it. For more information, see </a:t>
            </a:r>
            <a:r>
              <a:rPr lang="en-US" sz="4800" dirty="0">
                <a:hlinkClick r:id="rId3"/>
              </a:rPr>
              <a:t>http://docs.aws.amazon.com/AmazonS3/latest/dev/serv-side-encryption.html</a:t>
            </a:r>
            <a:r>
              <a:rPr lang="en-US" sz="4800" dirty="0"/>
              <a:t> .</a:t>
            </a:r>
          </a:p>
          <a:p>
            <a:pPr marL="0" indent="0">
              <a:buNone/>
            </a:pPr>
            <a:r>
              <a:rPr lang="en-US" sz="4800" b="1" dirty="0"/>
              <a:t>Server-Side Encryption with Amazon S3-Managed Keys (SSE-S3) </a:t>
            </a:r>
            <a:r>
              <a:rPr lang="en-US" sz="4800" dirty="0"/>
              <a:t>Each object is encrypted with a unique key employing strong multi-factor encryption. It also encrypts the key itself with a master key that it regularly rotates. Amazon S3 server-side encryption uses one of the strongest block ciphers available, 256-bit Advanced Encryption Standard (AES-256), to encrypt your data.</a:t>
            </a:r>
          </a:p>
          <a:p>
            <a:pPr marL="0" indent="0">
              <a:buNone/>
            </a:pPr>
            <a:r>
              <a:rPr lang="en-US" sz="4800" b="1" dirty="0"/>
              <a:t>Server-Side Encryption with AWS KMS-Managed Keys (SSE-KMS) </a:t>
            </a:r>
            <a:r>
              <a:rPr lang="en-US" sz="4800" dirty="0"/>
              <a:t>Similar to SSE-S3, but with some additional benefits along with some additional charges for using this service. There are separate permissions for the use of an envelope key (that is, a key that protects your data's encryption key) that provides added protection against unauthorized access of your objects in S3. SSE-KMS also provides you with an audit trail of when your key was used and by whom. Additionally, you have the option to create and manage encryption keys yourself, or use a default key that is unique to you, the service you're using, and the region you're working in.</a:t>
            </a:r>
          </a:p>
          <a:p>
            <a:pPr marL="0" indent="0">
              <a:buNone/>
            </a:pPr>
            <a:r>
              <a:rPr lang="en-US" sz="4800" b="1" dirty="0"/>
              <a:t>Server-Side Encryption with Customer-Provided Keys (SSE-C) </a:t>
            </a:r>
            <a:r>
              <a:rPr lang="en-US" sz="4800" dirty="0"/>
              <a:t>You manage the encryption keys and Amazon S3 manages the encryption, as it writes to disks, and decryption, when you access your objects.</a:t>
            </a:r>
          </a:p>
        </p:txBody>
      </p:sp>
      <p:pic>
        <p:nvPicPr>
          <p:cNvPr id="4" name="Picture 3">
            <a:extLst>
              <a:ext uri="{FF2B5EF4-FFF2-40B4-BE49-F238E27FC236}">
                <a16:creationId xmlns:a16="http://schemas.microsoft.com/office/drawing/2014/main" id="{F572C303-73E2-456E-8912-820A18FAF5C7}"/>
              </a:ext>
            </a:extLst>
          </p:cNvPr>
          <p:cNvPicPr>
            <a:picLocks noChangeAspect="1"/>
          </p:cNvPicPr>
          <p:nvPr/>
        </p:nvPicPr>
        <p:blipFill>
          <a:blip r:embed="rId4"/>
          <a:stretch>
            <a:fillRect/>
          </a:stretch>
        </p:blipFill>
        <p:spPr>
          <a:xfrm>
            <a:off x="2796466" y="121429"/>
            <a:ext cx="6540192" cy="3711689"/>
          </a:xfrm>
          <a:prstGeom prst="rect">
            <a:avLst/>
          </a:prstGeom>
        </p:spPr>
      </p:pic>
    </p:spTree>
    <p:extLst>
      <p:ext uri="{BB962C8B-B14F-4D97-AF65-F5344CB8AC3E}">
        <p14:creationId xmlns:p14="http://schemas.microsoft.com/office/powerpoint/2010/main" val="3056420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C3B428-157E-441A-9A80-9C142FD7AA9E}"/>
              </a:ext>
            </a:extLst>
          </p:cNvPr>
          <p:cNvSpPr>
            <a:spLocks noGrp="1"/>
          </p:cNvSpPr>
          <p:nvPr>
            <p:ph idx="1"/>
          </p:nvPr>
        </p:nvSpPr>
        <p:spPr>
          <a:xfrm>
            <a:off x="838200" y="3560693"/>
            <a:ext cx="10515600" cy="2616269"/>
          </a:xfrm>
        </p:spPr>
        <p:txBody>
          <a:bodyPr>
            <a:normAutofit lnSpcReduction="10000"/>
          </a:bodyPr>
          <a:lstStyle/>
          <a:p>
            <a:pPr marL="0" indent="0">
              <a:buNone/>
            </a:pPr>
            <a:endParaRPr lang="en-US" dirty="0"/>
          </a:p>
          <a:p>
            <a:pPr marL="0" indent="0">
              <a:buNone/>
            </a:pPr>
            <a:r>
              <a:rPr lang="en-US" dirty="0"/>
              <a:t>The Amazon S3 access control list allows you to grant least privilege permissions to users to READ, WRITE, or have FULL-CONTROL at the object or bucket level and was created before IAM existed.</a:t>
            </a:r>
          </a:p>
          <a:p>
            <a:pPr marL="0" indent="0">
              <a:buNone/>
            </a:pPr>
            <a:r>
              <a:rPr lang="en-US" dirty="0"/>
              <a:t>ACLs are best used for enabling bucket logging or restricting access to a bucket that will act as a static website that will be world-readable.</a:t>
            </a:r>
          </a:p>
          <a:p>
            <a:pPr marL="0" indent="0">
              <a:buNone/>
            </a:pPr>
            <a:endParaRPr lang="en-US" dirty="0"/>
          </a:p>
        </p:txBody>
      </p:sp>
      <p:pic>
        <p:nvPicPr>
          <p:cNvPr id="4" name="Picture 3">
            <a:extLst>
              <a:ext uri="{FF2B5EF4-FFF2-40B4-BE49-F238E27FC236}">
                <a16:creationId xmlns:a16="http://schemas.microsoft.com/office/drawing/2014/main" id="{2A920786-DE5E-476A-AEA1-812323F41732}"/>
              </a:ext>
            </a:extLst>
          </p:cNvPr>
          <p:cNvPicPr>
            <a:picLocks noChangeAspect="1"/>
          </p:cNvPicPr>
          <p:nvPr/>
        </p:nvPicPr>
        <p:blipFill>
          <a:blip r:embed="rId2"/>
          <a:stretch>
            <a:fillRect/>
          </a:stretch>
        </p:blipFill>
        <p:spPr>
          <a:xfrm>
            <a:off x="2604304" y="90556"/>
            <a:ext cx="6145712" cy="3470138"/>
          </a:xfrm>
          <a:prstGeom prst="rect">
            <a:avLst/>
          </a:prstGeom>
        </p:spPr>
      </p:pic>
    </p:spTree>
    <p:extLst>
      <p:ext uri="{BB962C8B-B14F-4D97-AF65-F5344CB8AC3E}">
        <p14:creationId xmlns:p14="http://schemas.microsoft.com/office/powerpoint/2010/main" val="3244495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023C38-94F9-4681-A583-B1DEAA01661A}"/>
              </a:ext>
            </a:extLst>
          </p:cNvPr>
          <p:cNvSpPr>
            <a:spLocks noGrp="1"/>
          </p:cNvSpPr>
          <p:nvPr>
            <p:ph idx="1"/>
          </p:nvPr>
        </p:nvSpPr>
        <p:spPr>
          <a:xfrm>
            <a:off x="838200" y="3529699"/>
            <a:ext cx="10515600" cy="2647264"/>
          </a:xfrm>
        </p:spPr>
        <p:txBody>
          <a:bodyPr>
            <a:normAutofit fontScale="92500"/>
          </a:bodyPr>
          <a:lstStyle/>
          <a:p>
            <a:pPr marL="0" indent="0">
              <a:buNone/>
            </a:pPr>
            <a:endParaRPr lang="en-US" dirty="0"/>
          </a:p>
          <a:p>
            <a:pPr marL="0" indent="0">
              <a:buNone/>
            </a:pPr>
            <a:r>
              <a:rPr lang="en-US" dirty="0"/>
              <a:t>A bucket policy is a resource-based AWS Identity and Access Management (IAM) policy.</a:t>
            </a:r>
          </a:p>
          <a:p>
            <a:pPr marL="0" indent="0">
              <a:buNone/>
            </a:pPr>
            <a:r>
              <a:rPr lang="en-US" dirty="0"/>
              <a:t>You add a bucket policy to a bucket to grant other AWS accounts or IAM users access permissions for the bucket and the objects in it.</a:t>
            </a:r>
          </a:p>
          <a:p>
            <a:pPr marL="0" indent="0">
              <a:buNone/>
            </a:pPr>
            <a:r>
              <a:rPr lang="en-US" dirty="0"/>
              <a:t>Object permissions apply only to the objects that the bucket owner creates.</a:t>
            </a:r>
          </a:p>
        </p:txBody>
      </p:sp>
      <p:pic>
        <p:nvPicPr>
          <p:cNvPr id="4" name="Picture 3">
            <a:extLst>
              <a:ext uri="{FF2B5EF4-FFF2-40B4-BE49-F238E27FC236}">
                <a16:creationId xmlns:a16="http://schemas.microsoft.com/office/drawing/2014/main" id="{026B51B9-5872-4D37-AF09-02F54092C248}"/>
              </a:ext>
            </a:extLst>
          </p:cNvPr>
          <p:cNvPicPr>
            <a:picLocks noChangeAspect="1"/>
          </p:cNvPicPr>
          <p:nvPr/>
        </p:nvPicPr>
        <p:blipFill>
          <a:blip r:embed="rId2"/>
          <a:stretch>
            <a:fillRect/>
          </a:stretch>
        </p:blipFill>
        <p:spPr>
          <a:xfrm>
            <a:off x="2650604" y="121551"/>
            <a:ext cx="6021237" cy="3408148"/>
          </a:xfrm>
          <a:prstGeom prst="rect">
            <a:avLst/>
          </a:prstGeom>
        </p:spPr>
      </p:pic>
    </p:spTree>
    <p:extLst>
      <p:ext uri="{BB962C8B-B14F-4D97-AF65-F5344CB8AC3E}">
        <p14:creationId xmlns:p14="http://schemas.microsoft.com/office/powerpoint/2010/main" val="2028288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E8E13C-74E8-4ADA-B823-C98F66357874}"/>
              </a:ext>
            </a:extLst>
          </p:cNvPr>
          <p:cNvSpPr>
            <a:spLocks noGrp="1"/>
          </p:cNvSpPr>
          <p:nvPr>
            <p:ph idx="1"/>
          </p:nvPr>
        </p:nvSpPr>
        <p:spPr>
          <a:xfrm>
            <a:off x="257452" y="3521554"/>
            <a:ext cx="11780668" cy="2923634"/>
          </a:xfrm>
        </p:spPr>
        <p:txBody>
          <a:bodyPr>
            <a:noAutofit/>
          </a:bodyPr>
          <a:lstStyle/>
          <a:p>
            <a:pPr marL="0" indent="0">
              <a:buNone/>
            </a:pPr>
            <a:r>
              <a:rPr lang="en-US" sz="1400" dirty="0"/>
              <a:t>Cross-origin resource sharing (CORS) defines a way for client web applications that are loaded in one domain to interact with resources in a different domain. Consider the following examples: </a:t>
            </a:r>
          </a:p>
          <a:p>
            <a:pPr marL="0" indent="0">
              <a:buNone/>
            </a:pPr>
            <a:r>
              <a:rPr lang="en-US" sz="1400" dirty="0"/>
              <a:t>• You want to host a web font in your S3 bucket. A web page in a different domain may try to use this web font. Before the browser loads this web page, it will perform a CORS check to make sure that the domain from which the page is being loaded is allowed to access resources from your S3 bucket.</a:t>
            </a:r>
          </a:p>
          <a:p>
            <a:pPr marL="0" indent="0">
              <a:buNone/>
            </a:pPr>
            <a:r>
              <a:rPr lang="en-US" sz="1400" dirty="0"/>
              <a:t>• JavaScript in one domain’s web pages (http://www.example.com) wants to use resources from your S3 bucket by using the endpoint website.s3.amazonaws.com. The browser will allow such cross-domain access only if CORS is enabled on your bucket.</a:t>
            </a:r>
          </a:p>
          <a:p>
            <a:pPr marL="0" indent="0">
              <a:buNone/>
            </a:pPr>
            <a:r>
              <a:rPr lang="en-US" sz="1400" dirty="0"/>
              <a:t>With CORS support in Amazon S3, you can build web applications with Amazon S3 and selectively allow cross-origin access to your S3 resources.</a:t>
            </a:r>
          </a:p>
          <a:p>
            <a:pPr marL="0" indent="0">
              <a:buNone/>
            </a:pPr>
            <a:r>
              <a:rPr lang="en-US" sz="1400" dirty="0"/>
              <a:t>To enable CORS, create a CORS configuration XML file with rules that identify the origins that you will allow to access your bucket, the operations (HTTP methods) that you will support for each origin, and other operation-specific information. You can add up to 100 rules to the configuration. You can apply the CORS configuration to the S3 bucket by using the AWS SDK.</a:t>
            </a:r>
          </a:p>
          <a:p>
            <a:pPr marL="0" indent="0">
              <a:buNone/>
            </a:pPr>
            <a:r>
              <a:rPr lang="en-US" sz="1400" dirty="0"/>
              <a:t>For more information, see: • http://docs.aws.amazon.com/AmazonS3/latest/dev/cors.html </a:t>
            </a:r>
          </a:p>
          <a:p>
            <a:pPr marL="0" indent="0">
              <a:buNone/>
            </a:pPr>
            <a:r>
              <a:rPr lang="en-US" sz="1400" dirty="0"/>
              <a:t>• http://docs.aws.amazon.com/AmazonS3/latest/dev/ManageCorsUsing.html</a:t>
            </a:r>
          </a:p>
        </p:txBody>
      </p:sp>
      <p:pic>
        <p:nvPicPr>
          <p:cNvPr id="4" name="Picture 3">
            <a:extLst>
              <a:ext uri="{FF2B5EF4-FFF2-40B4-BE49-F238E27FC236}">
                <a16:creationId xmlns:a16="http://schemas.microsoft.com/office/drawing/2014/main" id="{1350C963-89D1-466B-93F8-476382FF413A}"/>
              </a:ext>
            </a:extLst>
          </p:cNvPr>
          <p:cNvPicPr>
            <a:picLocks noChangeAspect="1"/>
          </p:cNvPicPr>
          <p:nvPr/>
        </p:nvPicPr>
        <p:blipFill>
          <a:blip r:embed="rId2"/>
          <a:stretch>
            <a:fillRect/>
          </a:stretch>
        </p:blipFill>
        <p:spPr>
          <a:xfrm>
            <a:off x="3302493" y="-1"/>
            <a:ext cx="6192178" cy="3523437"/>
          </a:xfrm>
          <a:prstGeom prst="rect">
            <a:avLst/>
          </a:prstGeom>
        </p:spPr>
      </p:pic>
    </p:spTree>
    <p:extLst>
      <p:ext uri="{BB962C8B-B14F-4D97-AF65-F5344CB8AC3E}">
        <p14:creationId xmlns:p14="http://schemas.microsoft.com/office/powerpoint/2010/main" val="163238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651BFA-78AC-4BD8-A5E2-8758834CDF46}"/>
              </a:ext>
            </a:extLst>
          </p:cNvPr>
          <p:cNvPicPr>
            <a:picLocks noChangeAspect="1"/>
          </p:cNvPicPr>
          <p:nvPr/>
        </p:nvPicPr>
        <p:blipFill>
          <a:blip r:embed="rId2"/>
          <a:stretch>
            <a:fillRect/>
          </a:stretch>
        </p:blipFill>
        <p:spPr>
          <a:xfrm>
            <a:off x="2057050" y="1150422"/>
            <a:ext cx="8077900" cy="4557155"/>
          </a:xfrm>
          <a:prstGeom prst="rect">
            <a:avLst/>
          </a:prstGeom>
        </p:spPr>
      </p:pic>
    </p:spTree>
    <p:extLst>
      <p:ext uri="{BB962C8B-B14F-4D97-AF65-F5344CB8AC3E}">
        <p14:creationId xmlns:p14="http://schemas.microsoft.com/office/powerpoint/2010/main" val="2883257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8B0CF8-01E3-41E3-8874-5D5E9A434019}"/>
              </a:ext>
            </a:extLst>
          </p:cNvPr>
          <p:cNvPicPr>
            <a:picLocks noChangeAspect="1"/>
          </p:cNvPicPr>
          <p:nvPr/>
        </p:nvPicPr>
        <p:blipFill>
          <a:blip r:embed="rId2"/>
          <a:stretch>
            <a:fillRect/>
          </a:stretch>
        </p:blipFill>
        <p:spPr>
          <a:xfrm>
            <a:off x="2015136" y="1131371"/>
            <a:ext cx="8161727" cy="4595258"/>
          </a:xfrm>
          <a:prstGeom prst="rect">
            <a:avLst/>
          </a:prstGeom>
        </p:spPr>
      </p:pic>
    </p:spTree>
    <p:extLst>
      <p:ext uri="{BB962C8B-B14F-4D97-AF65-F5344CB8AC3E}">
        <p14:creationId xmlns:p14="http://schemas.microsoft.com/office/powerpoint/2010/main" val="3732079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20C1AC-8D56-4919-BA16-B8BAC66E9A62}"/>
              </a:ext>
            </a:extLst>
          </p:cNvPr>
          <p:cNvPicPr>
            <a:picLocks noChangeAspect="1"/>
          </p:cNvPicPr>
          <p:nvPr/>
        </p:nvPicPr>
        <p:blipFill>
          <a:blip r:embed="rId2"/>
          <a:stretch>
            <a:fillRect/>
          </a:stretch>
        </p:blipFill>
        <p:spPr>
          <a:xfrm>
            <a:off x="1748413" y="967526"/>
            <a:ext cx="8695173" cy="4922947"/>
          </a:xfrm>
          <a:prstGeom prst="rect">
            <a:avLst/>
          </a:prstGeom>
        </p:spPr>
      </p:pic>
    </p:spTree>
    <p:extLst>
      <p:ext uri="{BB962C8B-B14F-4D97-AF65-F5344CB8AC3E}">
        <p14:creationId xmlns:p14="http://schemas.microsoft.com/office/powerpoint/2010/main" val="699184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AFA1CB-4EF5-464D-B7FE-B861437BE54A}"/>
              </a:ext>
            </a:extLst>
          </p:cNvPr>
          <p:cNvSpPr>
            <a:spLocks noGrp="1"/>
          </p:cNvSpPr>
          <p:nvPr>
            <p:ph idx="1"/>
          </p:nvPr>
        </p:nvSpPr>
        <p:spPr>
          <a:xfrm>
            <a:off x="838200" y="3793751"/>
            <a:ext cx="10515600" cy="2383211"/>
          </a:xfrm>
        </p:spPr>
        <p:txBody>
          <a:bodyPr>
            <a:normAutofit lnSpcReduction="10000"/>
          </a:bodyPr>
          <a:lstStyle/>
          <a:p>
            <a:pPr marL="0" indent="0">
              <a:buNone/>
            </a:pPr>
            <a:endParaRPr lang="en-US" dirty="0"/>
          </a:p>
          <a:p>
            <a:pPr marL="0" indent="0">
              <a:buNone/>
            </a:pPr>
            <a:r>
              <a:rPr lang="en-US" dirty="0"/>
              <a:t>Reduce network latency by selecting a bucket region close to your users, if possible. You will also need to consider other factors such as legal restrictions and cost. Consider compressing data to reduce the size of data transferred. Use a CDN such as Amazon CloudFront to distribute content with low latency and high data transfer speeds.</a:t>
            </a:r>
          </a:p>
        </p:txBody>
      </p:sp>
      <p:pic>
        <p:nvPicPr>
          <p:cNvPr id="4" name="Picture 3">
            <a:extLst>
              <a:ext uri="{FF2B5EF4-FFF2-40B4-BE49-F238E27FC236}">
                <a16:creationId xmlns:a16="http://schemas.microsoft.com/office/drawing/2014/main" id="{AEB73510-03BD-420C-A46E-1DFE9A4DC716}"/>
              </a:ext>
            </a:extLst>
          </p:cNvPr>
          <p:cNvPicPr>
            <a:picLocks noChangeAspect="1"/>
          </p:cNvPicPr>
          <p:nvPr/>
        </p:nvPicPr>
        <p:blipFill>
          <a:blip r:embed="rId2"/>
          <a:stretch>
            <a:fillRect/>
          </a:stretch>
        </p:blipFill>
        <p:spPr>
          <a:xfrm>
            <a:off x="2751343" y="0"/>
            <a:ext cx="6689314" cy="3793752"/>
          </a:xfrm>
          <a:prstGeom prst="rect">
            <a:avLst/>
          </a:prstGeom>
        </p:spPr>
      </p:pic>
    </p:spTree>
    <p:extLst>
      <p:ext uri="{BB962C8B-B14F-4D97-AF65-F5344CB8AC3E}">
        <p14:creationId xmlns:p14="http://schemas.microsoft.com/office/powerpoint/2010/main" val="3251173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1EF8BF-0805-4835-AC99-76D51E2C4B7D}"/>
              </a:ext>
            </a:extLst>
          </p:cNvPr>
          <p:cNvSpPr>
            <a:spLocks noGrp="1"/>
          </p:cNvSpPr>
          <p:nvPr>
            <p:ph idx="1"/>
          </p:nvPr>
        </p:nvSpPr>
        <p:spPr>
          <a:xfrm>
            <a:off x="838200" y="3623322"/>
            <a:ext cx="10515600" cy="2869553"/>
          </a:xfrm>
        </p:spPr>
        <p:txBody>
          <a:bodyPr/>
          <a:lstStyle/>
          <a:p>
            <a:pPr marL="0" indent="0">
              <a:buNone/>
            </a:pPr>
            <a:r>
              <a:rPr lang="en-US" dirty="0"/>
              <a:t>You can check MD5 checksum to ensure that your data was not corrupted in transit.</a:t>
            </a:r>
          </a:p>
          <a:p>
            <a:pPr marL="0" indent="0">
              <a:buNone/>
            </a:pPr>
            <a:r>
              <a:rPr lang="en-US" dirty="0"/>
              <a:t>AWS SDK automatically specifies MD5 checksum in a PUT operation. Amazon S3 recalculates MD5 checksum and compares it with the specified value.</a:t>
            </a:r>
          </a:p>
        </p:txBody>
      </p:sp>
      <p:pic>
        <p:nvPicPr>
          <p:cNvPr id="4" name="Picture 3">
            <a:extLst>
              <a:ext uri="{FF2B5EF4-FFF2-40B4-BE49-F238E27FC236}">
                <a16:creationId xmlns:a16="http://schemas.microsoft.com/office/drawing/2014/main" id="{A765FA27-B8E4-4D1C-80F8-798DCF234BA0}"/>
              </a:ext>
            </a:extLst>
          </p:cNvPr>
          <p:cNvPicPr>
            <a:picLocks noChangeAspect="1"/>
          </p:cNvPicPr>
          <p:nvPr/>
        </p:nvPicPr>
        <p:blipFill>
          <a:blip r:embed="rId2"/>
          <a:stretch>
            <a:fillRect/>
          </a:stretch>
        </p:blipFill>
        <p:spPr>
          <a:xfrm>
            <a:off x="3321934" y="58842"/>
            <a:ext cx="5832978" cy="3287578"/>
          </a:xfrm>
          <a:prstGeom prst="rect">
            <a:avLst/>
          </a:prstGeom>
        </p:spPr>
      </p:pic>
    </p:spTree>
    <p:extLst>
      <p:ext uri="{BB962C8B-B14F-4D97-AF65-F5344CB8AC3E}">
        <p14:creationId xmlns:p14="http://schemas.microsoft.com/office/powerpoint/2010/main" val="1127914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F52002-2AC5-4483-95FB-194FEEC89E16}"/>
              </a:ext>
            </a:extLst>
          </p:cNvPr>
          <p:cNvPicPr>
            <a:picLocks noChangeAspect="1"/>
          </p:cNvPicPr>
          <p:nvPr/>
        </p:nvPicPr>
        <p:blipFill>
          <a:blip r:embed="rId2"/>
          <a:stretch>
            <a:fillRect/>
          </a:stretch>
        </p:blipFill>
        <p:spPr>
          <a:xfrm>
            <a:off x="2057050" y="1135181"/>
            <a:ext cx="8077900" cy="4587638"/>
          </a:xfrm>
          <a:prstGeom prst="rect">
            <a:avLst/>
          </a:prstGeom>
        </p:spPr>
      </p:pic>
    </p:spTree>
    <p:extLst>
      <p:ext uri="{BB962C8B-B14F-4D97-AF65-F5344CB8AC3E}">
        <p14:creationId xmlns:p14="http://schemas.microsoft.com/office/powerpoint/2010/main" val="2879781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1BCD3E-2E5F-42FD-BD05-A8DA98A7CB35}"/>
              </a:ext>
            </a:extLst>
          </p:cNvPr>
          <p:cNvSpPr>
            <a:spLocks noGrp="1"/>
          </p:cNvSpPr>
          <p:nvPr>
            <p:ph idx="1"/>
          </p:nvPr>
        </p:nvSpPr>
        <p:spPr>
          <a:xfrm>
            <a:off x="838200" y="4587637"/>
            <a:ext cx="10515600" cy="2125679"/>
          </a:xfrm>
        </p:spPr>
        <p:txBody>
          <a:bodyPr>
            <a:normAutofit fontScale="62500" lnSpcReduction="20000"/>
          </a:bodyPr>
          <a:lstStyle/>
          <a:p>
            <a:pPr marL="0" indent="0">
              <a:buNone/>
            </a:pPr>
            <a:r>
              <a:rPr lang="en-US" dirty="0"/>
              <a:t>For information about troubleshooting, see: </a:t>
            </a:r>
          </a:p>
          <a:p>
            <a:pPr marL="0" indent="0">
              <a:buNone/>
            </a:pPr>
            <a:r>
              <a:rPr lang="en-US" dirty="0"/>
              <a:t>• Troubleshooting Amazon S3: http://docs.aws.amazon.com/AmazonS3/latest/dev/troubleshooting.html</a:t>
            </a:r>
          </a:p>
          <a:p>
            <a:pPr marL="0" indent="0">
              <a:buNone/>
            </a:pPr>
            <a:r>
              <a:rPr lang="en-US" dirty="0"/>
              <a:t>• How Amazon S3 Authorizes a Request: http://docs.aws.amazon.com/AmazonS3/latest/dev/how-s3-evaluates-access-control.html</a:t>
            </a:r>
          </a:p>
          <a:p>
            <a:pPr marL="0" indent="0">
              <a:buNone/>
            </a:pPr>
            <a:r>
              <a:rPr lang="en-US" dirty="0"/>
              <a:t>• Logging AWS SDK for Java Calls: http://docs.aws.amazon.com/AWSSdkDocsJava/latest/DeveloperGuide/java-dg-logging.html</a:t>
            </a:r>
          </a:p>
          <a:p>
            <a:pPr marL="0" indent="0">
              <a:buNone/>
            </a:pPr>
            <a:r>
              <a:rPr lang="en-US" dirty="0"/>
              <a:t>• Server Access Logging: http://docs.aws.amazon.com/AmazonS3/latest/dev/ServerLogs.html</a:t>
            </a:r>
          </a:p>
          <a:p>
            <a:pPr marL="0" indent="0">
              <a:buNone/>
            </a:pPr>
            <a:endParaRPr lang="en-US" dirty="0"/>
          </a:p>
        </p:txBody>
      </p:sp>
      <p:pic>
        <p:nvPicPr>
          <p:cNvPr id="4" name="Picture 3">
            <a:extLst>
              <a:ext uri="{FF2B5EF4-FFF2-40B4-BE49-F238E27FC236}">
                <a16:creationId xmlns:a16="http://schemas.microsoft.com/office/drawing/2014/main" id="{BC16EBF2-B919-4CEA-87D7-97187324EB5E}"/>
              </a:ext>
            </a:extLst>
          </p:cNvPr>
          <p:cNvPicPr>
            <a:picLocks noChangeAspect="1"/>
          </p:cNvPicPr>
          <p:nvPr/>
        </p:nvPicPr>
        <p:blipFill>
          <a:blip r:embed="rId2"/>
          <a:stretch>
            <a:fillRect/>
          </a:stretch>
        </p:blipFill>
        <p:spPr>
          <a:xfrm>
            <a:off x="1956832" y="0"/>
            <a:ext cx="8093141" cy="4587638"/>
          </a:xfrm>
          <a:prstGeom prst="rect">
            <a:avLst/>
          </a:prstGeom>
        </p:spPr>
      </p:pic>
    </p:spTree>
    <p:extLst>
      <p:ext uri="{BB962C8B-B14F-4D97-AF65-F5344CB8AC3E}">
        <p14:creationId xmlns:p14="http://schemas.microsoft.com/office/powerpoint/2010/main" val="3179374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CCAD50-0F74-43AA-AD32-909780F660B6}"/>
              </a:ext>
            </a:extLst>
          </p:cNvPr>
          <p:cNvSpPr>
            <a:spLocks noGrp="1"/>
          </p:cNvSpPr>
          <p:nvPr>
            <p:ph idx="1"/>
          </p:nvPr>
        </p:nvSpPr>
        <p:spPr>
          <a:xfrm>
            <a:off x="838200" y="3761771"/>
            <a:ext cx="10515600" cy="2997844"/>
          </a:xfrm>
        </p:spPr>
        <p:txBody>
          <a:bodyPr>
            <a:normAutofit fontScale="85000" lnSpcReduction="20000"/>
          </a:bodyPr>
          <a:lstStyle/>
          <a:p>
            <a:pPr marL="0" indent="0">
              <a:buNone/>
            </a:pPr>
            <a:r>
              <a:rPr lang="en-US" dirty="0"/>
              <a:t>Handle error codes in exceptions gracefully to ensure a smooth customer experience. Use an exponential </a:t>
            </a:r>
            <a:r>
              <a:rPr lang="en-US" dirty="0" err="1"/>
              <a:t>backoff</a:t>
            </a:r>
            <a:r>
              <a:rPr lang="en-US" dirty="0"/>
              <a:t> algorithm to retry after failed connection attempts. With an exponential </a:t>
            </a:r>
            <a:r>
              <a:rPr lang="en-US" dirty="0" err="1"/>
              <a:t>backoff</a:t>
            </a:r>
            <a:r>
              <a:rPr lang="en-US" dirty="0"/>
              <a:t> algorithm, you specify progressively longer waits after each failed attempt before retrying your request.</a:t>
            </a:r>
          </a:p>
          <a:p>
            <a:pPr marL="0" indent="0">
              <a:buNone/>
            </a:pPr>
            <a:r>
              <a:rPr lang="en-US" dirty="0"/>
              <a:t>For more information, see: </a:t>
            </a:r>
          </a:p>
          <a:p>
            <a:pPr marL="0" indent="0">
              <a:buNone/>
            </a:pPr>
            <a:r>
              <a:rPr lang="en-US" dirty="0"/>
              <a:t>• Amazon S3 Error Responses: http://docs.aws.amazon.com/AmazonS3/latest/API/ErrorResponses.html</a:t>
            </a:r>
          </a:p>
          <a:p>
            <a:pPr marL="0" indent="0">
              <a:buNone/>
            </a:pPr>
            <a:r>
              <a:rPr lang="en-US" dirty="0"/>
              <a:t>• Error Retries and Exponential </a:t>
            </a:r>
            <a:r>
              <a:rPr lang="en-US" dirty="0" err="1"/>
              <a:t>Backoff</a:t>
            </a:r>
            <a:r>
              <a:rPr lang="en-US" dirty="0"/>
              <a:t> in AWS: http://docs.aws.amazon.com/general/latest/gr/api-retries.html</a:t>
            </a:r>
          </a:p>
          <a:p>
            <a:pPr marL="0" indent="0">
              <a:buNone/>
            </a:pPr>
            <a:endParaRPr lang="en-US" dirty="0"/>
          </a:p>
        </p:txBody>
      </p:sp>
      <p:pic>
        <p:nvPicPr>
          <p:cNvPr id="4" name="Picture 3">
            <a:extLst>
              <a:ext uri="{FF2B5EF4-FFF2-40B4-BE49-F238E27FC236}">
                <a16:creationId xmlns:a16="http://schemas.microsoft.com/office/drawing/2014/main" id="{4681298F-8D50-4487-9EBB-5EB989B65925}"/>
              </a:ext>
            </a:extLst>
          </p:cNvPr>
          <p:cNvPicPr>
            <a:picLocks noChangeAspect="1"/>
          </p:cNvPicPr>
          <p:nvPr/>
        </p:nvPicPr>
        <p:blipFill>
          <a:blip r:embed="rId2"/>
          <a:stretch>
            <a:fillRect/>
          </a:stretch>
        </p:blipFill>
        <p:spPr>
          <a:xfrm>
            <a:off x="2592728" y="0"/>
            <a:ext cx="6423287" cy="3674774"/>
          </a:xfrm>
          <a:prstGeom prst="rect">
            <a:avLst/>
          </a:prstGeom>
        </p:spPr>
      </p:pic>
    </p:spTree>
    <p:extLst>
      <p:ext uri="{BB962C8B-B14F-4D97-AF65-F5344CB8AC3E}">
        <p14:creationId xmlns:p14="http://schemas.microsoft.com/office/powerpoint/2010/main" val="3177216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0A2AF8-D816-4CE3-B2EE-13D380A9B3B6}"/>
              </a:ext>
            </a:extLst>
          </p:cNvPr>
          <p:cNvPicPr>
            <a:picLocks noChangeAspect="1"/>
          </p:cNvPicPr>
          <p:nvPr/>
        </p:nvPicPr>
        <p:blipFill>
          <a:blip r:embed="rId2"/>
          <a:stretch>
            <a:fillRect/>
          </a:stretch>
        </p:blipFill>
        <p:spPr>
          <a:xfrm>
            <a:off x="2060860" y="1142802"/>
            <a:ext cx="8070279" cy="4572396"/>
          </a:xfrm>
          <a:prstGeom prst="rect">
            <a:avLst/>
          </a:prstGeom>
        </p:spPr>
      </p:pic>
    </p:spTree>
    <p:extLst>
      <p:ext uri="{BB962C8B-B14F-4D97-AF65-F5344CB8AC3E}">
        <p14:creationId xmlns:p14="http://schemas.microsoft.com/office/powerpoint/2010/main" val="1908054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97D422-6968-43F4-B8D5-F578EFBCB7E6}"/>
              </a:ext>
            </a:extLst>
          </p:cNvPr>
          <p:cNvPicPr>
            <a:picLocks noChangeAspect="1"/>
          </p:cNvPicPr>
          <p:nvPr/>
        </p:nvPicPr>
        <p:blipFill>
          <a:blip r:embed="rId2"/>
          <a:stretch>
            <a:fillRect/>
          </a:stretch>
        </p:blipFill>
        <p:spPr>
          <a:xfrm>
            <a:off x="2045619" y="1123750"/>
            <a:ext cx="8100762" cy="4610500"/>
          </a:xfrm>
          <a:prstGeom prst="rect">
            <a:avLst/>
          </a:prstGeom>
        </p:spPr>
      </p:pic>
    </p:spTree>
    <p:extLst>
      <p:ext uri="{BB962C8B-B14F-4D97-AF65-F5344CB8AC3E}">
        <p14:creationId xmlns:p14="http://schemas.microsoft.com/office/powerpoint/2010/main" val="3899123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3D2699-A0CD-4D88-AC41-3BEADB5961C6}"/>
              </a:ext>
            </a:extLst>
          </p:cNvPr>
          <p:cNvPicPr>
            <a:picLocks noChangeAspect="1"/>
          </p:cNvPicPr>
          <p:nvPr/>
        </p:nvPicPr>
        <p:blipFill>
          <a:blip r:embed="rId2"/>
          <a:stretch>
            <a:fillRect/>
          </a:stretch>
        </p:blipFill>
        <p:spPr>
          <a:xfrm>
            <a:off x="2037998" y="1100888"/>
            <a:ext cx="8116003" cy="4656223"/>
          </a:xfrm>
          <a:prstGeom prst="rect">
            <a:avLst/>
          </a:prstGeom>
        </p:spPr>
      </p:pic>
    </p:spTree>
    <p:extLst>
      <p:ext uri="{BB962C8B-B14F-4D97-AF65-F5344CB8AC3E}">
        <p14:creationId xmlns:p14="http://schemas.microsoft.com/office/powerpoint/2010/main" val="1270334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B72D03-4777-4CF3-842C-31C8864B2146}"/>
              </a:ext>
            </a:extLst>
          </p:cNvPr>
          <p:cNvPicPr>
            <a:picLocks noChangeAspect="1"/>
          </p:cNvPicPr>
          <p:nvPr/>
        </p:nvPicPr>
        <p:blipFill>
          <a:blip r:embed="rId2"/>
          <a:stretch>
            <a:fillRect/>
          </a:stretch>
        </p:blipFill>
        <p:spPr>
          <a:xfrm>
            <a:off x="2060860" y="1138991"/>
            <a:ext cx="8070279" cy="4580017"/>
          </a:xfrm>
          <a:prstGeom prst="rect">
            <a:avLst/>
          </a:prstGeom>
        </p:spPr>
      </p:pic>
    </p:spTree>
    <p:extLst>
      <p:ext uri="{BB962C8B-B14F-4D97-AF65-F5344CB8AC3E}">
        <p14:creationId xmlns:p14="http://schemas.microsoft.com/office/powerpoint/2010/main" val="1680129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059E83-EA1C-4B84-8516-90FE20F3D748}"/>
              </a:ext>
            </a:extLst>
          </p:cNvPr>
          <p:cNvSpPr>
            <a:spLocks noGrp="1"/>
          </p:cNvSpPr>
          <p:nvPr>
            <p:ph idx="1"/>
          </p:nvPr>
        </p:nvSpPr>
        <p:spPr>
          <a:xfrm>
            <a:off x="838200" y="3753252"/>
            <a:ext cx="10515600" cy="3104747"/>
          </a:xfrm>
        </p:spPr>
        <p:txBody>
          <a:bodyPr>
            <a:normAutofit fontScale="55000" lnSpcReduction="20000"/>
          </a:bodyPr>
          <a:lstStyle/>
          <a:p>
            <a:pPr marL="0" indent="0">
              <a:buNone/>
            </a:pPr>
            <a:endParaRPr lang="en-US" dirty="0"/>
          </a:p>
          <a:p>
            <a:pPr marL="0" indent="0">
              <a:buNone/>
            </a:pPr>
            <a:r>
              <a:rPr lang="en-US" dirty="0"/>
              <a:t>Read left to right: </a:t>
            </a:r>
          </a:p>
          <a:p>
            <a:pPr marL="0" indent="0">
              <a:buNone/>
            </a:pPr>
            <a:r>
              <a:rPr lang="en-US" dirty="0"/>
              <a:t>(True) </a:t>
            </a:r>
          </a:p>
          <a:p>
            <a:pPr marL="0" indent="0">
              <a:buNone/>
            </a:pPr>
            <a:r>
              <a:rPr lang="en-US" dirty="0"/>
              <a:t>(False) It’s not reserved instances, but spot instances are unused EC2 capacity; the price you pay is determined by the supply and demand for the instances. </a:t>
            </a:r>
          </a:p>
          <a:p>
            <a:pPr marL="0" indent="0">
              <a:buNone/>
            </a:pPr>
            <a:r>
              <a:rPr lang="en-US" dirty="0"/>
              <a:t>(True) </a:t>
            </a:r>
          </a:p>
          <a:p>
            <a:pPr marL="0" indent="0">
              <a:buNone/>
            </a:pPr>
            <a:r>
              <a:rPr lang="en-US" dirty="0"/>
              <a:t>(True) </a:t>
            </a:r>
          </a:p>
          <a:p>
            <a:pPr marL="0" indent="0">
              <a:buNone/>
            </a:pPr>
            <a:r>
              <a:rPr lang="en-US" dirty="0"/>
              <a:t>(True) </a:t>
            </a:r>
          </a:p>
          <a:p>
            <a:pPr marL="0" indent="0">
              <a:buNone/>
            </a:pPr>
            <a:r>
              <a:rPr lang="en-US" dirty="0"/>
              <a:t>(False) Sticky sessions can limit your application’s scalability because the load balancer is unable to truly balance the load each time it receives request from a client. With sticky sessions, the load balancer is forced to send all the requests to their original server where the session state was created even though that server might be heavily loaded and there might be another less-loaded server available to take on this request.</a:t>
            </a:r>
          </a:p>
        </p:txBody>
      </p:sp>
      <p:pic>
        <p:nvPicPr>
          <p:cNvPr id="4" name="Picture 3">
            <a:extLst>
              <a:ext uri="{FF2B5EF4-FFF2-40B4-BE49-F238E27FC236}">
                <a16:creationId xmlns:a16="http://schemas.microsoft.com/office/drawing/2014/main" id="{925D9AE9-CEE3-4F36-814F-DD8B60D00134}"/>
              </a:ext>
            </a:extLst>
          </p:cNvPr>
          <p:cNvPicPr>
            <a:picLocks noChangeAspect="1"/>
          </p:cNvPicPr>
          <p:nvPr/>
        </p:nvPicPr>
        <p:blipFill>
          <a:blip r:embed="rId2"/>
          <a:stretch>
            <a:fillRect/>
          </a:stretch>
        </p:blipFill>
        <p:spPr>
          <a:xfrm>
            <a:off x="2435204" y="0"/>
            <a:ext cx="7828547" cy="4456590"/>
          </a:xfrm>
          <a:prstGeom prst="rect">
            <a:avLst/>
          </a:prstGeom>
        </p:spPr>
      </p:pic>
    </p:spTree>
    <p:extLst>
      <p:ext uri="{BB962C8B-B14F-4D97-AF65-F5344CB8AC3E}">
        <p14:creationId xmlns:p14="http://schemas.microsoft.com/office/powerpoint/2010/main" val="1757386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42818-A28A-4BF0-B418-1F5315E10C6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EB143FE-15B7-402A-84E2-09B4995D0177}"/>
              </a:ext>
            </a:extLst>
          </p:cNvPr>
          <p:cNvSpPr>
            <a:spLocks noGrp="1"/>
          </p:cNvSpPr>
          <p:nvPr>
            <p:ph idx="1"/>
          </p:nvPr>
        </p:nvSpPr>
        <p:spPr>
          <a:xfrm>
            <a:off x="838200" y="4892464"/>
            <a:ext cx="10515600" cy="1947279"/>
          </a:xfrm>
        </p:spPr>
        <p:txBody>
          <a:bodyPr>
            <a:normAutofit fontScale="40000" lnSpcReduction="20000"/>
          </a:bodyPr>
          <a:lstStyle/>
          <a:p>
            <a:pPr marL="0" indent="0">
              <a:buNone/>
            </a:pPr>
            <a:r>
              <a:rPr lang="en-US" dirty="0"/>
              <a:t>flexible storage for data archiving and online backup. Store your data for as little as $0.004 per gigabyte per month.</a:t>
            </a:r>
          </a:p>
          <a:p>
            <a:pPr marL="0" indent="0">
              <a:buNone/>
            </a:pPr>
            <a:r>
              <a:rPr lang="en-US" dirty="0"/>
              <a:t>You store data in Amazon Glacier as archives. An archive can represent a single file, or you can combine several files to be uploaded as a single archive.</a:t>
            </a:r>
          </a:p>
          <a:p>
            <a:pPr marL="0" indent="0">
              <a:buNone/>
            </a:pPr>
            <a:r>
              <a:rPr lang="en-US" dirty="0"/>
              <a:t>Types of retrieval: </a:t>
            </a:r>
          </a:p>
          <a:p>
            <a:pPr marL="0" indent="0">
              <a:buNone/>
            </a:pPr>
            <a:r>
              <a:rPr lang="en-US" dirty="0"/>
              <a:t>• Expedited retrievals typically return data in 1–5 minutes, and are great for Active Archive use cases.</a:t>
            </a:r>
          </a:p>
          <a:p>
            <a:pPr marL="0" indent="0">
              <a:buNone/>
            </a:pPr>
            <a:r>
              <a:rPr lang="en-US" dirty="0"/>
              <a:t>• Standard retrievals typically complete between 3–5 hours, and work well for less time-sensitive needs like backup data, media editing, or long-term analytics.</a:t>
            </a:r>
          </a:p>
          <a:p>
            <a:pPr marL="0" indent="0">
              <a:buNone/>
            </a:pPr>
            <a:r>
              <a:rPr lang="en-US" dirty="0"/>
              <a:t>• Bulk retrievals are the lowest-cost retrieval option, returning large amounts of data within 5–12 hours.</a:t>
            </a:r>
          </a:p>
          <a:p>
            <a:pPr marL="0" indent="0">
              <a:buNone/>
            </a:pPr>
            <a:r>
              <a:rPr lang="en-US" dirty="0"/>
              <a:t>Use cases include archiving offsite enterprise information, media assets, and research and scientific data, and also performing digital preservation and magnetic tape replacement.</a:t>
            </a:r>
          </a:p>
        </p:txBody>
      </p:sp>
      <p:pic>
        <p:nvPicPr>
          <p:cNvPr id="4" name="Picture 3">
            <a:extLst>
              <a:ext uri="{FF2B5EF4-FFF2-40B4-BE49-F238E27FC236}">
                <a16:creationId xmlns:a16="http://schemas.microsoft.com/office/drawing/2014/main" id="{3A4DA26C-E51C-468E-AF20-1A626B827841}"/>
              </a:ext>
            </a:extLst>
          </p:cNvPr>
          <p:cNvPicPr>
            <a:picLocks noChangeAspect="1"/>
          </p:cNvPicPr>
          <p:nvPr/>
        </p:nvPicPr>
        <p:blipFill>
          <a:blip r:embed="rId2"/>
          <a:stretch>
            <a:fillRect/>
          </a:stretch>
        </p:blipFill>
        <p:spPr>
          <a:xfrm>
            <a:off x="1122319" y="18257"/>
            <a:ext cx="8740897" cy="4892464"/>
          </a:xfrm>
          <a:prstGeom prst="rect">
            <a:avLst/>
          </a:prstGeom>
        </p:spPr>
      </p:pic>
    </p:spTree>
    <p:extLst>
      <p:ext uri="{BB962C8B-B14F-4D97-AF65-F5344CB8AC3E}">
        <p14:creationId xmlns:p14="http://schemas.microsoft.com/office/powerpoint/2010/main" val="14526245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5E3DE8-AF05-418A-BE7C-EAD719D52BF4}"/>
              </a:ext>
            </a:extLst>
          </p:cNvPr>
          <p:cNvPicPr>
            <a:picLocks noChangeAspect="1"/>
          </p:cNvPicPr>
          <p:nvPr/>
        </p:nvPicPr>
        <p:blipFill>
          <a:blip r:embed="rId2"/>
          <a:stretch>
            <a:fillRect/>
          </a:stretch>
        </p:blipFill>
        <p:spPr>
          <a:xfrm>
            <a:off x="2057050" y="1142802"/>
            <a:ext cx="8077900" cy="4572396"/>
          </a:xfrm>
          <a:prstGeom prst="rect">
            <a:avLst/>
          </a:prstGeom>
        </p:spPr>
      </p:pic>
    </p:spTree>
    <p:extLst>
      <p:ext uri="{BB962C8B-B14F-4D97-AF65-F5344CB8AC3E}">
        <p14:creationId xmlns:p14="http://schemas.microsoft.com/office/powerpoint/2010/main" val="32065791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2A5DA3-81D8-4942-8B17-B7887FBFA9A5}"/>
              </a:ext>
            </a:extLst>
          </p:cNvPr>
          <p:cNvSpPr>
            <a:spLocks noGrp="1"/>
          </p:cNvSpPr>
          <p:nvPr>
            <p:ph idx="1"/>
          </p:nvPr>
        </p:nvSpPr>
        <p:spPr>
          <a:xfrm>
            <a:off x="838200" y="3923160"/>
            <a:ext cx="10515600" cy="2554743"/>
          </a:xfrm>
        </p:spPr>
        <p:txBody>
          <a:bodyPr>
            <a:normAutofit fontScale="47500" lnSpcReduction="20000"/>
          </a:bodyPr>
          <a:lstStyle/>
          <a:p>
            <a:pPr marL="0" indent="0">
              <a:buNone/>
            </a:pPr>
            <a:r>
              <a:rPr lang="en-US" dirty="0"/>
              <a:t>A third-party application drops CSV-formatted reports into an S3 bucket. Another internal application needs to process this data but can only process JSON-formatted content.</a:t>
            </a:r>
          </a:p>
          <a:p>
            <a:pPr marL="0" indent="0">
              <a:buNone/>
            </a:pPr>
            <a:r>
              <a:rPr lang="en-US" dirty="0"/>
              <a:t>You will develop an application that converts every file in the input bucket from CSV to JSON format and uploads the content into an output bucket. You will restrict access to converted files by using pre-signed URLs, encrypt the files, and add a contact person in the user-defined metadata.</a:t>
            </a:r>
          </a:p>
          <a:p>
            <a:pPr marL="0" indent="0">
              <a:buNone/>
            </a:pPr>
            <a:r>
              <a:rPr lang="en-US" dirty="0"/>
              <a:t>You will AWS SDK to: </a:t>
            </a:r>
          </a:p>
          <a:p>
            <a:pPr marL="0" indent="0">
              <a:buNone/>
            </a:pPr>
            <a:r>
              <a:rPr lang="en-US" dirty="0"/>
              <a:t>• Retrieve objects from an S3 bucket. </a:t>
            </a:r>
          </a:p>
          <a:p>
            <a:pPr marL="0" indent="0">
              <a:buNone/>
            </a:pPr>
            <a:r>
              <a:rPr lang="en-US" dirty="0"/>
              <a:t>• Upload objects to an S3 bucket. </a:t>
            </a:r>
          </a:p>
          <a:p>
            <a:pPr marL="0" indent="0">
              <a:buNone/>
            </a:pPr>
            <a:r>
              <a:rPr lang="en-US" dirty="0"/>
              <a:t>• Generate pre-signed URLs for objects. </a:t>
            </a:r>
          </a:p>
          <a:p>
            <a:pPr marL="0" indent="0">
              <a:buNone/>
            </a:pPr>
            <a:r>
              <a:rPr lang="en-US" dirty="0"/>
              <a:t>• Request server-side encryption for objects. </a:t>
            </a:r>
          </a:p>
          <a:p>
            <a:pPr marL="0" indent="0">
              <a:buNone/>
            </a:pPr>
            <a:r>
              <a:rPr lang="en-US" dirty="0"/>
              <a:t>• Add user-defined metadata to objects.</a:t>
            </a:r>
          </a:p>
          <a:p>
            <a:pPr marL="0" indent="0">
              <a:buNone/>
            </a:pPr>
            <a:endParaRPr lang="en-US" dirty="0"/>
          </a:p>
        </p:txBody>
      </p:sp>
      <p:pic>
        <p:nvPicPr>
          <p:cNvPr id="4" name="Picture 3">
            <a:extLst>
              <a:ext uri="{FF2B5EF4-FFF2-40B4-BE49-F238E27FC236}">
                <a16:creationId xmlns:a16="http://schemas.microsoft.com/office/drawing/2014/main" id="{D80037EA-4588-463C-859A-84F4BCE0628A}"/>
              </a:ext>
            </a:extLst>
          </p:cNvPr>
          <p:cNvPicPr>
            <a:picLocks noChangeAspect="1"/>
          </p:cNvPicPr>
          <p:nvPr/>
        </p:nvPicPr>
        <p:blipFill>
          <a:blip r:embed="rId2"/>
          <a:stretch>
            <a:fillRect/>
          </a:stretch>
        </p:blipFill>
        <p:spPr>
          <a:xfrm>
            <a:off x="2500131" y="179501"/>
            <a:ext cx="6326879" cy="3593190"/>
          </a:xfrm>
          <a:prstGeom prst="rect">
            <a:avLst/>
          </a:prstGeom>
        </p:spPr>
      </p:pic>
    </p:spTree>
    <p:extLst>
      <p:ext uri="{BB962C8B-B14F-4D97-AF65-F5344CB8AC3E}">
        <p14:creationId xmlns:p14="http://schemas.microsoft.com/office/powerpoint/2010/main" val="99467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A46749-E620-4C53-902D-62ED681D9C11}"/>
              </a:ext>
            </a:extLst>
          </p:cNvPr>
          <p:cNvPicPr>
            <a:picLocks noChangeAspect="1"/>
          </p:cNvPicPr>
          <p:nvPr/>
        </p:nvPicPr>
        <p:blipFill>
          <a:blip r:embed="rId2"/>
          <a:stretch>
            <a:fillRect/>
          </a:stretch>
        </p:blipFill>
        <p:spPr>
          <a:xfrm>
            <a:off x="575778" y="2265690"/>
            <a:ext cx="5243495" cy="2966067"/>
          </a:xfrm>
          <a:prstGeom prst="rect">
            <a:avLst/>
          </a:prstGeom>
        </p:spPr>
      </p:pic>
      <p:pic>
        <p:nvPicPr>
          <p:cNvPr id="5" name="Picture 4">
            <a:extLst>
              <a:ext uri="{FF2B5EF4-FFF2-40B4-BE49-F238E27FC236}">
                <a16:creationId xmlns:a16="http://schemas.microsoft.com/office/drawing/2014/main" id="{6C29FBC5-8E7A-4892-8041-B14E7A3A024B}"/>
              </a:ext>
            </a:extLst>
          </p:cNvPr>
          <p:cNvPicPr>
            <a:picLocks noChangeAspect="1"/>
          </p:cNvPicPr>
          <p:nvPr/>
        </p:nvPicPr>
        <p:blipFill>
          <a:blip r:embed="rId3"/>
          <a:stretch>
            <a:fillRect/>
          </a:stretch>
        </p:blipFill>
        <p:spPr>
          <a:xfrm>
            <a:off x="6372729" y="2265690"/>
            <a:ext cx="5271354" cy="2966068"/>
          </a:xfrm>
          <a:prstGeom prst="rect">
            <a:avLst/>
          </a:prstGeom>
        </p:spPr>
      </p:pic>
    </p:spTree>
    <p:extLst>
      <p:ext uri="{BB962C8B-B14F-4D97-AF65-F5344CB8AC3E}">
        <p14:creationId xmlns:p14="http://schemas.microsoft.com/office/powerpoint/2010/main" val="2360564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08E8C1-3309-4648-B2B0-89B21C0DAF9D}"/>
              </a:ext>
            </a:extLst>
          </p:cNvPr>
          <p:cNvSpPr txBox="1"/>
          <p:nvPr/>
        </p:nvSpPr>
        <p:spPr>
          <a:xfrm>
            <a:off x="93979" y="377706"/>
            <a:ext cx="12098022" cy="6771084"/>
          </a:xfrm>
          <a:prstGeom prst="rect">
            <a:avLst/>
          </a:prstGeom>
          <a:noFill/>
        </p:spPr>
        <p:txBody>
          <a:bodyPr wrap="square" rtlCol="0">
            <a:spAutoFit/>
          </a:bodyPr>
          <a:lstStyle/>
          <a:p>
            <a:r>
              <a:rPr lang="en-US" sz="1600" b="1" dirty="0"/>
              <a:t>Amazon EFS</a:t>
            </a:r>
            <a:r>
              <a:rPr lang="en-US" sz="1600" dirty="0"/>
              <a:t>: Amazon EFS delivers a simple, scalable, elastic, highly available, and highly durable network file system as a service to EC2 instances.</a:t>
            </a:r>
          </a:p>
          <a:p>
            <a:r>
              <a:rPr lang="en-US" sz="1600" dirty="0"/>
              <a:t> It’s designed to provide a highly scalable network file system that can grow to petabytes, which allows massively parallel access </a:t>
            </a:r>
          </a:p>
          <a:p>
            <a:r>
              <a:rPr lang="en-US" sz="1600" dirty="0"/>
              <a:t>   from EC2 instances to your data within a region. </a:t>
            </a:r>
          </a:p>
          <a:p>
            <a:r>
              <a:rPr lang="en-US" sz="1600" dirty="0"/>
              <a:t>It is also highly available and highly durable because it stores data and metadata across multiple Availability Zones in a region. </a:t>
            </a:r>
          </a:p>
          <a:p>
            <a:endParaRPr lang="en-US" sz="1600" dirty="0"/>
          </a:p>
          <a:p>
            <a:r>
              <a:rPr lang="en-US" sz="1600" b="1" dirty="0"/>
              <a:t>Amazon EFS </a:t>
            </a:r>
            <a:r>
              <a:rPr lang="en-US" sz="1600" dirty="0"/>
              <a:t>supports highly parallelized workloads and is designed to meet the performance needs of big data and analytics, media processing, </a:t>
            </a:r>
          </a:p>
          <a:p>
            <a:r>
              <a:rPr lang="en-US" sz="1600" dirty="0"/>
              <a:t>content management, web serving, and home directories. </a:t>
            </a:r>
          </a:p>
          <a:p>
            <a:endParaRPr lang="en-US" sz="1600" dirty="0"/>
          </a:p>
          <a:p>
            <a:r>
              <a:rPr lang="en-US" sz="1600" b="1" dirty="0"/>
              <a:t>Amazon EBS</a:t>
            </a:r>
            <a:r>
              <a:rPr lang="en-US" sz="1600" dirty="0"/>
              <a:t>: Amazon EBS volumes provide durable block-level storage for use with EC2 instances. </a:t>
            </a:r>
          </a:p>
          <a:p>
            <a:r>
              <a:rPr lang="en-US" sz="1600" dirty="0"/>
              <a:t>Amazon EBS volumes are network-attached storage that persists independently from the running life of a single EC2 instance. </a:t>
            </a:r>
          </a:p>
          <a:p>
            <a:r>
              <a:rPr lang="en-US" sz="1600" dirty="0"/>
              <a:t>Amazon EBS is designed for application workloads that benefit from fine-tuning for performance, cost, and capacity. </a:t>
            </a:r>
          </a:p>
          <a:p>
            <a:r>
              <a:rPr lang="en-US" sz="1600" dirty="0"/>
              <a:t>Amazon EBS also provides the ability to create point-in-time snapshots of volumes, which are stored in Amazon S3. </a:t>
            </a:r>
          </a:p>
          <a:p>
            <a:r>
              <a:rPr lang="en-US" sz="1600" dirty="0"/>
              <a:t>EBS typical use cases include big data analytics engines (like the Hadoop/HDFS ecosystem and Amazon EMR clusters), relational </a:t>
            </a:r>
          </a:p>
          <a:p>
            <a:r>
              <a:rPr lang="en-US" sz="1600" dirty="0"/>
              <a:t>and NoSQL databases (like Microsoft SQL Server and MySQL or Cassandra and MongoDB), stream and log processing applications</a:t>
            </a:r>
          </a:p>
          <a:p>
            <a:r>
              <a:rPr lang="en-US" sz="1600" dirty="0"/>
              <a:t> (like Kafka and Splunk), and data warehousing applications (like Vertica and Teradata). </a:t>
            </a:r>
          </a:p>
          <a:p>
            <a:endParaRPr lang="en-US" sz="1600" dirty="0"/>
          </a:p>
          <a:p>
            <a:r>
              <a:rPr lang="en-US" sz="1600" b="1" dirty="0"/>
              <a:t>AWS Storage Gateway</a:t>
            </a:r>
            <a:r>
              <a:rPr lang="en-US" sz="1600" dirty="0"/>
              <a:t>: AWS Storage Gateway connects an on-premises software appliance with cloud-based storage to provide seamless </a:t>
            </a:r>
          </a:p>
          <a:p>
            <a:r>
              <a:rPr lang="en-US" sz="1600" dirty="0"/>
              <a:t>and secure storage integration between an organization’s on-premises IT environment and the AWS storage infrastructure like Amazon S3, </a:t>
            </a:r>
          </a:p>
          <a:p>
            <a:r>
              <a:rPr lang="en-US" sz="1600" dirty="0"/>
              <a:t>Amazon Glacier and EBS. </a:t>
            </a:r>
          </a:p>
          <a:p>
            <a:r>
              <a:rPr lang="en-US" sz="1600" dirty="0"/>
              <a:t>AWS Storage Gateway use cases include corporate file sharing, enabling existing on-premises backup applications to store primary backups </a:t>
            </a:r>
          </a:p>
          <a:p>
            <a:r>
              <a:rPr lang="en-US" sz="1600" dirty="0"/>
              <a:t>on Amazon S3, disaster recovery, and mirroring data to cloud-based compute resources and then later archiving it to Amazon Glacier.</a:t>
            </a:r>
          </a:p>
          <a:p>
            <a:endParaRPr lang="en-US" sz="1600" dirty="0"/>
          </a:p>
          <a:p>
            <a:r>
              <a:rPr lang="en-US" sz="1600" dirty="0"/>
              <a:t>Use cases include archiving offsite enterprise information, media assets, and research and scientific data, and also performing digital preservation and magnetic tape replacement.</a:t>
            </a:r>
          </a:p>
          <a:p>
            <a:endParaRPr lang="en-US" sz="1600" dirty="0"/>
          </a:p>
          <a:p>
            <a:endParaRPr lang="en-US" dirty="0"/>
          </a:p>
        </p:txBody>
      </p:sp>
    </p:spTree>
    <p:extLst>
      <p:ext uri="{BB962C8B-B14F-4D97-AF65-F5344CB8AC3E}">
        <p14:creationId xmlns:p14="http://schemas.microsoft.com/office/powerpoint/2010/main" val="818110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57D7A8-F6E8-457C-955B-08DA8D28C2F3}"/>
              </a:ext>
            </a:extLst>
          </p:cNvPr>
          <p:cNvSpPr>
            <a:spLocks noGrp="1"/>
          </p:cNvSpPr>
          <p:nvPr>
            <p:ph idx="1"/>
          </p:nvPr>
        </p:nvSpPr>
        <p:spPr>
          <a:xfrm>
            <a:off x="838200" y="520861"/>
            <a:ext cx="10515600" cy="5656102"/>
          </a:xfrm>
        </p:spPr>
        <p:txBody>
          <a:bodyPr>
            <a:normAutofit fontScale="92500" lnSpcReduction="20000"/>
          </a:bodyPr>
          <a:lstStyle/>
          <a:p>
            <a:pPr marL="0" indent="0">
              <a:buNone/>
            </a:pPr>
            <a:r>
              <a:rPr lang="en-US" dirty="0"/>
              <a:t>Glacier is flexible storage for data archiving and online backup. Store your data for as little as $0.004 per gigabyte per month.</a:t>
            </a:r>
          </a:p>
          <a:p>
            <a:pPr marL="0" indent="0">
              <a:buNone/>
            </a:pPr>
            <a:r>
              <a:rPr lang="en-US" dirty="0"/>
              <a:t>You store data in Amazon Glacier as archives. An archive can represent a single file, or you can combine several files to be uploaded as a single archive.</a:t>
            </a:r>
          </a:p>
          <a:p>
            <a:pPr marL="0" indent="0">
              <a:buNone/>
            </a:pPr>
            <a:r>
              <a:rPr lang="en-US" dirty="0"/>
              <a:t>Types of retrieval: </a:t>
            </a:r>
          </a:p>
          <a:p>
            <a:pPr marL="0" indent="0">
              <a:buNone/>
            </a:pPr>
            <a:r>
              <a:rPr lang="en-US" dirty="0"/>
              <a:t>• Expedited retrievals typically return data in 1–5 minutes, and are great for Active Archive use cases.</a:t>
            </a:r>
          </a:p>
          <a:p>
            <a:pPr marL="0" indent="0">
              <a:buNone/>
            </a:pPr>
            <a:r>
              <a:rPr lang="en-US" dirty="0"/>
              <a:t>• Standard retrievals typically complete between 3–5 hours, and work well for less time-sensitive needs like backup data, media editing, or long-term analytics.</a:t>
            </a:r>
          </a:p>
          <a:p>
            <a:pPr marL="0" indent="0">
              <a:buNone/>
            </a:pPr>
            <a:r>
              <a:rPr lang="en-US" dirty="0"/>
              <a:t>• Bulk retrievals are the lowest-cost retrieval option, returning large amounts of data within 5–12 hours.</a:t>
            </a:r>
          </a:p>
          <a:p>
            <a:pPr marL="0" indent="0">
              <a:buNone/>
            </a:pPr>
            <a:r>
              <a:rPr lang="en-US" dirty="0"/>
              <a:t>Use cases include archiving offsite enterprise information, media assets, and research and scientific data, and also performing digital preservation and magnetic tape replacement.</a:t>
            </a:r>
          </a:p>
        </p:txBody>
      </p:sp>
    </p:spTree>
    <p:extLst>
      <p:ext uri="{BB962C8B-B14F-4D97-AF65-F5344CB8AC3E}">
        <p14:creationId xmlns:p14="http://schemas.microsoft.com/office/powerpoint/2010/main" val="3391966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3531F5-49E2-497A-97E2-D28EF38758F9}"/>
              </a:ext>
            </a:extLst>
          </p:cNvPr>
          <p:cNvSpPr>
            <a:spLocks noGrp="1"/>
          </p:cNvSpPr>
          <p:nvPr>
            <p:ph idx="1"/>
          </p:nvPr>
        </p:nvSpPr>
        <p:spPr>
          <a:xfrm>
            <a:off x="838200" y="3964267"/>
            <a:ext cx="10515600" cy="2893733"/>
          </a:xfrm>
        </p:spPr>
        <p:txBody>
          <a:bodyPr>
            <a:normAutofit lnSpcReduction="10000"/>
          </a:bodyPr>
          <a:lstStyle/>
          <a:p>
            <a:pPr marL="0" indent="0">
              <a:buNone/>
            </a:pPr>
            <a:r>
              <a:rPr lang="en-US" dirty="0"/>
              <a:t>Amazon Simple Storage Service or Amazon S3 provides developers and IT teams with highly secure, durable, and scalable object storage. Amazon S3 is easy to use, with a simple web service interface to store and retrieve any amount of data from anywhere on the web.</a:t>
            </a:r>
          </a:p>
          <a:p>
            <a:pPr marL="0" indent="0">
              <a:buNone/>
            </a:pPr>
            <a:r>
              <a:rPr lang="en-US" dirty="0"/>
              <a:t>You can use the Amazon S3 service by itself or integrate it with other AWS services to build sophisticated solutions.</a:t>
            </a:r>
          </a:p>
          <a:p>
            <a:pPr marL="0" indent="0">
              <a:buNone/>
            </a:pPr>
            <a:r>
              <a:rPr lang="en-US" dirty="0"/>
              <a:t>For more information, see https://aws.amazon.com/s3/.</a:t>
            </a:r>
          </a:p>
        </p:txBody>
      </p:sp>
      <p:pic>
        <p:nvPicPr>
          <p:cNvPr id="4" name="Picture 3">
            <a:extLst>
              <a:ext uri="{FF2B5EF4-FFF2-40B4-BE49-F238E27FC236}">
                <a16:creationId xmlns:a16="http://schemas.microsoft.com/office/drawing/2014/main" id="{BA8E2B9E-F8F3-40BF-AFD2-10DC40C38109}"/>
              </a:ext>
            </a:extLst>
          </p:cNvPr>
          <p:cNvPicPr>
            <a:picLocks noChangeAspect="1"/>
          </p:cNvPicPr>
          <p:nvPr/>
        </p:nvPicPr>
        <p:blipFill>
          <a:blip r:embed="rId2"/>
          <a:stretch>
            <a:fillRect/>
          </a:stretch>
        </p:blipFill>
        <p:spPr>
          <a:xfrm>
            <a:off x="2504435" y="104173"/>
            <a:ext cx="6836336" cy="3860095"/>
          </a:xfrm>
          <a:prstGeom prst="rect">
            <a:avLst/>
          </a:prstGeom>
        </p:spPr>
      </p:pic>
    </p:spTree>
    <p:extLst>
      <p:ext uri="{BB962C8B-B14F-4D97-AF65-F5344CB8AC3E}">
        <p14:creationId xmlns:p14="http://schemas.microsoft.com/office/powerpoint/2010/main" val="608044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0EE09D-A44E-45EA-B23C-D8095A7D6DF1}"/>
              </a:ext>
            </a:extLst>
          </p:cNvPr>
          <p:cNvSpPr>
            <a:spLocks noGrp="1"/>
          </p:cNvSpPr>
          <p:nvPr>
            <p:ph idx="1"/>
          </p:nvPr>
        </p:nvSpPr>
        <p:spPr>
          <a:xfrm>
            <a:off x="838200" y="4001293"/>
            <a:ext cx="10515600" cy="2672936"/>
          </a:xfrm>
        </p:spPr>
        <p:txBody>
          <a:bodyPr>
            <a:normAutofit fontScale="55000" lnSpcReduction="20000"/>
          </a:bodyPr>
          <a:lstStyle/>
          <a:p>
            <a:pPr marL="0" indent="0">
              <a:buNone/>
            </a:pPr>
            <a:r>
              <a:rPr lang="en-US" dirty="0"/>
              <a:t>Amazon S3 can be used as a storage solution for use cases such as content storage and distribution, backup and archiving, big data analytics, static web site hosting, and disaster recovery.</a:t>
            </a:r>
          </a:p>
          <a:p>
            <a:pPr marL="0" indent="0">
              <a:buNone/>
            </a:pPr>
            <a:r>
              <a:rPr lang="en-US" dirty="0"/>
              <a:t>Consider a media company that needs to store and distribute media files. The company can use Amazon S3 as a store for all media content and then distribute the content directly from Amazon S3 or distribute it through Amazon CloudFront edge locations.</a:t>
            </a:r>
          </a:p>
          <a:p>
            <a:pPr marL="0" indent="0">
              <a:buNone/>
            </a:pPr>
            <a:r>
              <a:rPr lang="en-US" dirty="0"/>
              <a:t>Amazon S3 provides a secure and scalable solution for backup and archiving. You can backup your data and use storage lifecycle policies to archive rarely accessed data to Amazon Glacier.</a:t>
            </a:r>
          </a:p>
          <a:p>
            <a:pPr marL="0" indent="0">
              <a:buNone/>
            </a:pPr>
            <a:r>
              <a:rPr lang="en-US" dirty="0"/>
              <a:t>Whether you’re storing pharmaceutical or financial data, or multimedia files such as photos and videos, Amazon S3 can be used as your big data object store.</a:t>
            </a:r>
          </a:p>
          <a:p>
            <a:pPr marL="0" indent="0">
              <a:buNone/>
            </a:pPr>
            <a:r>
              <a:rPr lang="en-US" dirty="0"/>
              <a:t>You can host your entire static website on Amazon S3 for a low-cost, highly available hosting solution that can scale automatically to meet traffic demands. On a static website, individual web pages include static content. They may also contain client-side scripts.</a:t>
            </a:r>
          </a:p>
        </p:txBody>
      </p:sp>
      <p:pic>
        <p:nvPicPr>
          <p:cNvPr id="4" name="Picture 3">
            <a:extLst>
              <a:ext uri="{FF2B5EF4-FFF2-40B4-BE49-F238E27FC236}">
                <a16:creationId xmlns:a16="http://schemas.microsoft.com/office/drawing/2014/main" id="{7610255E-0C43-4B21-BF8E-FAF07E70E39B}"/>
              </a:ext>
            </a:extLst>
          </p:cNvPr>
          <p:cNvPicPr>
            <a:picLocks noChangeAspect="1"/>
          </p:cNvPicPr>
          <p:nvPr/>
        </p:nvPicPr>
        <p:blipFill>
          <a:blip r:embed="rId2"/>
          <a:stretch>
            <a:fillRect/>
          </a:stretch>
        </p:blipFill>
        <p:spPr>
          <a:xfrm>
            <a:off x="2476981" y="183771"/>
            <a:ext cx="6720493" cy="3817523"/>
          </a:xfrm>
          <a:prstGeom prst="rect">
            <a:avLst/>
          </a:prstGeom>
        </p:spPr>
      </p:pic>
    </p:spTree>
    <p:extLst>
      <p:ext uri="{BB962C8B-B14F-4D97-AF65-F5344CB8AC3E}">
        <p14:creationId xmlns:p14="http://schemas.microsoft.com/office/powerpoint/2010/main" val="1871769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F565FF-3B43-43AB-95F2-991D7175B4CC}"/>
              </a:ext>
            </a:extLst>
          </p:cNvPr>
          <p:cNvSpPr>
            <a:spLocks noGrp="1"/>
          </p:cNvSpPr>
          <p:nvPr>
            <p:ph idx="1"/>
          </p:nvPr>
        </p:nvSpPr>
        <p:spPr/>
        <p:txBody>
          <a:bodyPr>
            <a:normAutofit fontScale="77500" lnSpcReduction="20000"/>
          </a:bodyPr>
          <a:lstStyle/>
          <a:p>
            <a:pPr marL="0" indent="0">
              <a:buNone/>
            </a:pPr>
            <a:endParaRPr lang="en-US" dirty="0"/>
          </a:p>
          <a:p>
            <a:pPr marL="0" indent="0">
              <a:buNone/>
            </a:pPr>
            <a:r>
              <a:rPr lang="en-US" dirty="0"/>
              <a:t>Amazon S3’s highly durable, secure, global infrastructure offers a robust disaster recovery solution. Cross-Region Replication (CRR) automatically replicates every S3 object to a destination bucket located in a different AWS region.</a:t>
            </a:r>
          </a:p>
          <a:p>
            <a:pPr marL="0" indent="0">
              <a:buNone/>
            </a:pPr>
            <a:r>
              <a:rPr lang="en-US" dirty="0"/>
              <a:t>6 Waves Limited is a leading publisher and developer of gaming applications on the Facebook platform. 6 Waves uses Amazon S3 and Amazon Elastic Compute Cloud (EC2) services to host over 50 million players monthly on their online games. The decoupling of storage from server instances largely simplifies disaster recovery and sizing. For more information, see </a:t>
            </a:r>
            <a:r>
              <a:rPr lang="en-US" dirty="0">
                <a:hlinkClick r:id="rId2"/>
              </a:rPr>
              <a:t>https://aws.amazon.com/solutions/case-studies/6waves/</a:t>
            </a:r>
            <a:r>
              <a:rPr lang="en-US" dirty="0"/>
              <a:t> .</a:t>
            </a:r>
          </a:p>
          <a:p>
            <a:pPr marL="0" indent="0">
              <a:buNone/>
            </a:pPr>
            <a:r>
              <a:rPr lang="en-US" dirty="0" err="1"/>
              <a:t>Classle</a:t>
            </a:r>
            <a:r>
              <a:rPr lang="en-US" dirty="0"/>
              <a:t> is a cloud-based social learning platform that allows students to connect with other students and professionals from various areas. Amazon S3, with the Reduced Redundancy Storage (RRS) feature, serves the dual function of providing </a:t>
            </a:r>
            <a:r>
              <a:rPr lang="en-US" dirty="0" err="1"/>
              <a:t>Classle’s</a:t>
            </a:r>
            <a:r>
              <a:rPr lang="en-US" dirty="0"/>
              <a:t> content downloads and acting as an origin server for Amazon CloudFront. For more information, see </a:t>
            </a:r>
            <a:r>
              <a:rPr lang="en-US" dirty="0">
                <a:hlinkClick r:id="rId3"/>
              </a:rPr>
              <a:t>https://aws.amazon.com/solutions/case-studies/classle/</a:t>
            </a:r>
            <a:r>
              <a:rPr lang="en-US" dirty="0"/>
              <a:t> .</a:t>
            </a:r>
          </a:p>
        </p:txBody>
      </p:sp>
    </p:spTree>
    <p:extLst>
      <p:ext uri="{BB962C8B-B14F-4D97-AF65-F5344CB8AC3E}">
        <p14:creationId xmlns:p14="http://schemas.microsoft.com/office/powerpoint/2010/main" val="39127589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1156</TotalTime>
  <Words>4357</Words>
  <Application>Microsoft Office PowerPoint</Application>
  <PresentationFormat>Widescreen</PresentationFormat>
  <Paragraphs>165</Paragraphs>
  <Slides>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LaGrone</dc:creator>
  <cp:lastModifiedBy>Mark LaGrone</cp:lastModifiedBy>
  <cp:revision>10</cp:revision>
  <dcterms:created xsi:type="dcterms:W3CDTF">2020-07-19T02:32:33Z</dcterms:created>
  <dcterms:modified xsi:type="dcterms:W3CDTF">2020-07-22T21:40:45Z</dcterms:modified>
</cp:coreProperties>
</file>